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  <p:sldMasterId id="2147483679" r:id="rId6"/>
    <p:sldMasterId id="2147483698" r:id="rId7"/>
    <p:sldMasterId id="2147483719" r:id="rId8"/>
    <p:sldMasterId id="2147483741" r:id="rId9"/>
    <p:sldMasterId id="2147483801" r:id="rId10"/>
  </p:sldMasterIdLst>
  <p:notesMasterIdLst>
    <p:notesMasterId r:id="rId44"/>
  </p:notesMasterIdLst>
  <p:sldIdLst>
    <p:sldId id="1906" r:id="rId11"/>
    <p:sldId id="2076136422" r:id="rId12"/>
    <p:sldId id="2076136410" r:id="rId13"/>
    <p:sldId id="2076136404" r:id="rId14"/>
    <p:sldId id="1434" r:id="rId15"/>
    <p:sldId id="1902" r:id="rId16"/>
    <p:sldId id="2076136421" r:id="rId17"/>
    <p:sldId id="2076136401" r:id="rId18"/>
    <p:sldId id="2076136396" r:id="rId19"/>
    <p:sldId id="2076136397" r:id="rId20"/>
    <p:sldId id="2076136419" r:id="rId21"/>
    <p:sldId id="760" r:id="rId22"/>
    <p:sldId id="2076136406" r:id="rId23"/>
    <p:sldId id="1896" r:id="rId24"/>
    <p:sldId id="1568" r:id="rId25"/>
    <p:sldId id="1582" r:id="rId26"/>
    <p:sldId id="2076136425" r:id="rId27"/>
    <p:sldId id="2076136420" r:id="rId28"/>
    <p:sldId id="2076136424" r:id="rId29"/>
    <p:sldId id="2076136423" r:id="rId30"/>
    <p:sldId id="256" r:id="rId31"/>
    <p:sldId id="2076136416" r:id="rId32"/>
    <p:sldId id="2076136387" r:id="rId33"/>
    <p:sldId id="4598" r:id="rId34"/>
    <p:sldId id="1564" r:id="rId35"/>
    <p:sldId id="2076136427" r:id="rId36"/>
    <p:sldId id="2076136429" r:id="rId37"/>
    <p:sldId id="2076136428" r:id="rId38"/>
    <p:sldId id="2076136430" r:id="rId39"/>
    <p:sldId id="2076136426" r:id="rId40"/>
    <p:sldId id="2076136417" r:id="rId41"/>
    <p:sldId id="426" r:id="rId42"/>
    <p:sldId id="2076136391" r:id="rId4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2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microsoft.com/office/2016/11/relationships/changesInfo" Target="changesInfos/changesInfo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viewProps" Target="view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 Egli" userId="23d9691a-cee8-466c-95da-93c7b56ed2d6" providerId="ADAL" clId="{9024AE99-D380-0447-86E6-D73C66367666}"/>
    <pc:docChg chg="custSel modSld">
      <pc:chgData name="Marc Egli" userId="23d9691a-cee8-466c-95da-93c7b56ed2d6" providerId="ADAL" clId="{9024AE99-D380-0447-86E6-D73C66367666}" dt="2025-05-08T17:25:17.627" v="15" actId="20577"/>
      <pc:docMkLst>
        <pc:docMk/>
      </pc:docMkLst>
      <pc:sldChg chg="delSp modSp mod">
        <pc:chgData name="Marc Egli" userId="23d9691a-cee8-466c-95da-93c7b56ed2d6" providerId="ADAL" clId="{9024AE99-D380-0447-86E6-D73C66367666}" dt="2025-05-08T17:25:17.627" v="15" actId="20577"/>
        <pc:sldMkLst>
          <pc:docMk/>
          <pc:sldMk cId="3298626322" sldId="2076136391"/>
        </pc:sldMkLst>
        <pc:spChg chg="del">
          <ac:chgData name="Marc Egli" userId="23d9691a-cee8-466c-95da-93c7b56ed2d6" providerId="ADAL" clId="{9024AE99-D380-0447-86E6-D73C66367666}" dt="2025-05-08T17:24:33.026" v="0" actId="478"/>
          <ac:spMkLst>
            <pc:docMk/>
            <pc:sldMk cId="3298626322" sldId="2076136391"/>
            <ac:spMk id="11" creationId="{CCF94C07-3308-49DC-8178-795A4A8729C3}"/>
          </ac:spMkLst>
        </pc:spChg>
        <pc:spChg chg="mod">
          <ac:chgData name="Marc Egli" userId="23d9691a-cee8-466c-95da-93c7b56ed2d6" providerId="ADAL" clId="{9024AE99-D380-0447-86E6-D73C66367666}" dt="2025-05-08T17:25:17.627" v="15" actId="20577"/>
          <ac:spMkLst>
            <pc:docMk/>
            <pc:sldMk cId="3298626322" sldId="2076136391"/>
            <ac:spMk id="14" creationId="{BE554615-D186-4FB1-9A50-880EF06E7FFE}"/>
          </ac:spMkLst>
        </pc:spChg>
        <pc:spChg chg="mod">
          <ac:chgData name="Marc Egli" userId="23d9691a-cee8-466c-95da-93c7b56ed2d6" providerId="ADAL" clId="{9024AE99-D380-0447-86E6-D73C66367666}" dt="2025-05-08T17:25:06.790" v="10" actId="20577"/>
          <ac:spMkLst>
            <pc:docMk/>
            <pc:sldMk cId="3298626322" sldId="2076136391"/>
            <ac:spMk id="16" creationId="{4DFE25C5-1088-4631-BEA6-5596C41918C4}"/>
          </ac:spMkLst>
        </pc:spChg>
        <pc:picChg chg="del">
          <ac:chgData name="Marc Egli" userId="23d9691a-cee8-466c-95da-93c7b56ed2d6" providerId="ADAL" clId="{9024AE99-D380-0447-86E6-D73C66367666}" dt="2025-05-08T17:24:33.026" v="0" actId="478"/>
          <ac:picMkLst>
            <pc:docMk/>
            <pc:sldMk cId="3298626322" sldId="2076136391"/>
            <ac:picMk id="2" creationId="{3A467944-E310-4FAF-BAFE-AC0E2036DFE1}"/>
          </ac:picMkLst>
        </pc:picChg>
        <pc:cxnChg chg="del">
          <ac:chgData name="Marc Egli" userId="23d9691a-cee8-466c-95da-93c7b56ed2d6" providerId="ADAL" clId="{9024AE99-D380-0447-86E6-D73C66367666}" dt="2025-05-08T17:24:33.026" v="0" actId="478"/>
          <ac:cxnSpMkLst>
            <pc:docMk/>
            <pc:sldMk cId="3298626322" sldId="2076136391"/>
            <ac:cxnSpMk id="9" creationId="{3CEDCD71-C83C-41DA-BACB-7B09DE13F7C2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E958A-558A-498D-B2F3-3681B46A3571}" type="datetimeFigureOut">
              <a:rPr lang="de-CH" smtClean="0"/>
              <a:t>08.05.25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3ADD7-CBB2-4B92-8DAC-1DE637DA01D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04481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32826-A0A4-46DD-902D-55B849EA21F5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113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CH"/>
              <a:t>dank Sensoren am Arbeitsplatz, Echtzeit Visualisierungen und effizienteren Prozessen</a:t>
            </a:r>
          </a:p>
          <a:p>
            <a:pPr lvl="0"/>
            <a:endParaRPr lang="de-CH"/>
          </a:p>
          <a:p>
            <a:pPr lvl="0"/>
            <a:r>
              <a:rPr lang="de-CH"/>
              <a:t>Big </a:t>
            </a:r>
            <a:r>
              <a:rPr lang="de-CH" err="1"/>
              <a:t>Idea</a:t>
            </a:r>
            <a:r>
              <a:rPr lang="de-CH"/>
              <a:t>: </a:t>
            </a:r>
            <a:r>
              <a:rPr lang="de-CH" b="1"/>
              <a:t>IoT Pilote schaffen neue Erkenntnisse um</a:t>
            </a:r>
          </a:p>
          <a:p>
            <a:pPr lvl="1"/>
            <a:r>
              <a:rPr lang="de-CH" b="0"/>
              <a:t>… Prozesse effizienter zu gestalten</a:t>
            </a:r>
          </a:p>
          <a:p>
            <a:pPr lvl="1"/>
            <a:r>
              <a:rPr lang="de-CH" b="0"/>
              <a:t>… Mitarbeiterzufriedenheit zu erhöhen</a:t>
            </a:r>
          </a:p>
          <a:p>
            <a:pPr lvl="1"/>
            <a:r>
              <a:rPr lang="de-CH" b="0"/>
              <a:t>… datenbasierte Entscheidungen zu treffen</a:t>
            </a:r>
          </a:p>
          <a:p>
            <a:pPr lvl="1"/>
            <a:endParaRPr lang="de-CH" b="0"/>
          </a:p>
          <a:p>
            <a:pPr lvl="0"/>
            <a:r>
              <a:rPr lang="de-CH" b="0"/>
              <a:t>Welche Massnahmen werden getroffen um von der IST-Situation zur Soll-Situation zu kommen?</a:t>
            </a:r>
          </a:p>
          <a:p>
            <a:pPr lvl="0"/>
            <a:endParaRPr lang="de-CH" b="0"/>
          </a:p>
          <a:p>
            <a:pPr lvl="0"/>
            <a:r>
              <a:rPr lang="de-CH" b="0"/>
              <a:t>Ist-Situation: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CH" b="0"/>
              <a:t>Vielen leere Arbeitsplätze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CH" b="0"/>
              <a:t>Lange Schlagen vor dem Personalrestaurant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CH" b="0"/>
              <a:t>Langes Suchen von freien Räumen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CH" b="0"/>
              <a:t>Kaputter Drucker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de-CH" b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de-CH" b="0"/>
              <a:t>Soll-Situation: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CH">
                <a:solidFill>
                  <a:srgbClr val="333333"/>
                </a:solidFill>
              </a:rPr>
              <a:t>… ich für jede spezielle Arbeit einen geeigneten Arbeitsplatz hätte?</a:t>
            </a:r>
            <a:r>
              <a:rPr lang="de-DE">
                <a:solidFill>
                  <a:srgbClr val="333333"/>
                </a:solidFill>
                <a:latin typeface="TheSans Swisscom Light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>
                <a:solidFill>
                  <a:srgbClr val="333333"/>
                </a:solidFill>
                <a:latin typeface="TheSans Swisscom Light"/>
              </a:rPr>
              <a:t>… ich den </a:t>
            </a: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Besuch des Personal-restaurants anhand der aktuellen Lage machen könnte?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.. ich ganz einfach freie Sitzungszimmer finden könnte?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>
                <a:solidFill>
                  <a:srgbClr val="333333"/>
                </a:solidFill>
              </a:rPr>
              <a:t>.. nur dann geputzt würde/ ein Service gemacht würde, wenn nötig?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CH">
              <a:solidFill>
                <a:srgbClr val="333333"/>
              </a:solidFill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32826-A0A4-46DD-902D-55B849EA21F5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210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6250" y="611188"/>
            <a:ext cx="5903913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BCCF6-F8A8-4C49-BF3D-CA1AA74CA975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872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6250" y="611188"/>
            <a:ext cx="5903913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BCCF6-F8A8-4C49-BF3D-CA1AA74CA975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656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de-CH"/>
              <a:t>Zielgruppe: Leiter Facility Management von Grossfirmen, mittelgrossen Firmen</a:t>
            </a:r>
          </a:p>
          <a:p>
            <a:pPr marL="228600" indent="-228600">
              <a:buAutoNum type="arabicParenR"/>
            </a:pPr>
            <a:r>
              <a:rPr lang="de-CH"/>
              <a:t>Gemeinsame Basis</a:t>
            </a:r>
          </a:p>
          <a:p>
            <a:pPr marL="228600" indent="-228600">
              <a:buAutoNum type="arabicParenR"/>
            </a:pPr>
            <a:r>
              <a:rPr lang="de-CH"/>
              <a:t>Big </a:t>
            </a:r>
            <a:r>
              <a:rPr lang="de-CH" err="1"/>
              <a:t>Idea</a:t>
            </a:r>
            <a:r>
              <a:rPr lang="de-CH"/>
              <a:t>: Warum sind wir hier, warum ist es wichtig?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32826-A0A4-46DD-902D-55B849EA21F5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650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6250" y="611188"/>
            <a:ext cx="5903913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BCCF6-F8A8-4C49-BF3D-CA1AA74CA975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739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4 Container, </a:t>
            </a:r>
          </a:p>
          <a:p>
            <a:r>
              <a:rPr lang="de-CH"/>
              <a:t>Leerung alle 3 Wochen =&gt; 17 mal pro Jahr</a:t>
            </a:r>
          </a:p>
          <a:p>
            <a:r>
              <a:rPr lang="de-CH"/>
              <a:t>17*4= 68 Leerungen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/>
              <a:t>Service Anfragen total: 34</a:t>
            </a:r>
          </a:p>
          <a:p>
            <a:endParaRPr lang="de-CH"/>
          </a:p>
          <a:p>
            <a:r>
              <a:rPr lang="de-CH"/>
              <a:t>Zeit pro Leerung: 15 min</a:t>
            </a:r>
          </a:p>
          <a:p>
            <a:endParaRPr lang="de-CH"/>
          </a:p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32826-A0A4-46DD-902D-55B849EA21F5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856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32826-A0A4-46DD-902D-55B849EA21F5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467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6250" y="611188"/>
            <a:ext cx="5903913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BCCF6-F8A8-4C49-BF3D-CA1AA74CA975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083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93675" y="663575"/>
            <a:ext cx="6408738" cy="3605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0492E6-B422-4D31-B6BB-4F244558CACD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604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93675" y="663575"/>
            <a:ext cx="6408738" cy="3605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F164BD-3CB8-4E51-8F77-1E29A77ABCD0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602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D1935A-1AF0-4DF4-A0AC-7FB008B44921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565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| Neg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>
            <a:extLst>
              <a:ext uri="{FF2B5EF4-FFF2-40B4-BE49-F238E27FC236}">
                <a16:creationId xmlns:a16="http://schemas.microsoft.com/office/drawing/2014/main" id="{4CAA1A37-9204-4A25-9054-31917E4255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1999" cy="6858000"/>
          </a:xfrm>
          <a:solidFill>
            <a:srgbClr val="DDE3E7"/>
          </a:solidFill>
        </p:spPr>
        <p:txBody>
          <a:bodyPr lIns="9432000" rIns="50400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de-CH"/>
              <a:t>Um ein Bild einzufügen, markieren Sie bitte den Bildplatzhalter und setzen </a:t>
            </a:r>
            <a:br>
              <a:rPr lang="de-CH"/>
            </a:br>
            <a:r>
              <a:rPr lang="de-CH"/>
              <a:t>Sie ihn mit Hilfe der rechten Maustaste in den Vordergrund. Durch ein Klick auf das Icon können Sie nun ein Bild einsetzen. </a:t>
            </a:r>
            <a:br>
              <a:rPr lang="de-CH"/>
            </a:br>
            <a:br>
              <a:rPr lang="de-CH"/>
            </a:br>
            <a:r>
              <a:rPr lang="de-CH"/>
              <a:t>Betätigen Sie danach die Zurücksetz-Schaltfläche auf dem Start Menüreiter.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DB9E957-3F55-4CEB-ABFA-916F4BB161A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 bwMode="gray">
          <a:xfrm>
            <a:off x="263352" y="5120522"/>
            <a:ext cx="234000" cy="126080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1199456" y="333375"/>
            <a:ext cx="8208000" cy="323900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600" b="1" i="0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CH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99456" y="3716313"/>
            <a:ext cx="8208000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CH"/>
              <a:t>Untertitel der Präsentation</a:t>
            </a:r>
          </a:p>
          <a:p>
            <a:pPr lvl="1"/>
            <a:r>
              <a:rPr lang="de-CH"/>
              <a:t>Zweite Ebene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2FBF00-184A-445D-86C9-C33582C676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55600" y="360000"/>
            <a:ext cx="342000" cy="4608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13843B-397A-4AF2-BA72-5D7D093BB5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5697252"/>
            <a:ext cx="8208912" cy="6840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Sicherheitsklassifizierung | C2 internal</a:t>
            </a:r>
          </a:p>
        </p:txBody>
      </p:sp>
    </p:spTree>
    <p:extLst>
      <p:ext uri="{BB962C8B-B14F-4D97-AF65-F5344CB8AC3E}">
        <p14:creationId xmlns:p14="http://schemas.microsoft.com/office/powerpoint/2010/main" val="780794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3716610"/>
            <a:ext cx="5112000" cy="266514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 marL="1260000" indent="0">
              <a:buNone/>
              <a:defRPr sz="2000"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8"/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8" y="2348880"/>
            <a:ext cx="5112000" cy="1223714"/>
          </a:xfrm>
        </p:spPr>
        <p:txBody>
          <a:bodyPr bIns="28800" anchor="b"/>
          <a:lstStyle>
            <a:lvl1pPr>
              <a:lnSpc>
                <a:spcPct val="90000"/>
              </a:lnSpc>
              <a:defRPr sz="3200" spc="-50" baseline="0">
                <a:latin typeface="+mj-lt"/>
              </a:defRPr>
            </a:lvl1pPr>
          </a:lstStyle>
          <a:p>
            <a:r>
              <a:rPr lang="de-CH"/>
              <a:t>Titel durch Klicken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461ED10A-0495-4A89-BA52-79C00234B56E}"/>
              </a:ext>
            </a:extLst>
          </p:cNvPr>
          <p:cNvSpPr>
            <a:spLocks noGrp="1"/>
          </p:cNvSpPr>
          <p:nvPr>
            <p:ph idx="16" hasCustomPrompt="1"/>
          </p:nvPr>
        </p:nvSpPr>
        <p:spPr bwMode="gray">
          <a:xfrm>
            <a:off x="6600825" y="0"/>
            <a:ext cx="5591175" cy="6858000"/>
          </a:xfrm>
          <a:noFill/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4808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pos="3976">
          <p15:clr>
            <a:srgbClr val="547EBF"/>
          </p15:clr>
        </p15:guide>
        <p15:guide id="3" pos="4158">
          <p15:clr>
            <a:srgbClr val="547EBF"/>
          </p15:clr>
        </p15:guide>
        <p15:guide id="4" orient="horz" pos="2331">
          <p15:clr>
            <a:srgbClr val="547EBF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| Neg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>
            <a:extLst>
              <a:ext uri="{FF2B5EF4-FFF2-40B4-BE49-F238E27FC236}">
                <a16:creationId xmlns:a16="http://schemas.microsoft.com/office/drawing/2014/main" id="{4CAA1A37-9204-4A25-9054-31917E4255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1999" cy="6858000"/>
          </a:xfrm>
          <a:solidFill>
            <a:srgbClr val="DDE3E7"/>
          </a:solidFill>
        </p:spPr>
        <p:txBody>
          <a:bodyPr lIns="9432000" rIns="50400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de-CH"/>
              <a:t>Um ein Bild einzufügen, markieren Sie bitte den Bildplatzhalter und setzen </a:t>
            </a:r>
            <a:br>
              <a:rPr lang="de-CH"/>
            </a:br>
            <a:r>
              <a:rPr lang="de-CH"/>
              <a:t>Sie ihn mit Hilfe der rechten Maustaste in den Vordergrund. Durch ein Klick auf das Icon können Sie nun ein Bild einsetzen. </a:t>
            </a:r>
            <a:br>
              <a:rPr lang="de-CH"/>
            </a:br>
            <a:br>
              <a:rPr lang="de-CH"/>
            </a:br>
            <a:r>
              <a:rPr lang="de-CH"/>
              <a:t>Betätigen Sie danach die Zurücksetz-Schaltfläche auf dem Start Menüreiter.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DB9E957-3F55-4CEB-ABFA-916F4BB161A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 bwMode="gray">
          <a:xfrm>
            <a:off x="263352" y="5120522"/>
            <a:ext cx="234000" cy="1260806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1199456" y="333375"/>
            <a:ext cx="8208000" cy="323900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600" b="1" i="0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CH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99456" y="3716313"/>
            <a:ext cx="8208000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CH"/>
              <a:t>Untertitel der Präsentation</a:t>
            </a:r>
          </a:p>
          <a:p>
            <a:pPr lvl="1"/>
            <a:r>
              <a:rPr lang="de-CH"/>
              <a:t>Zweite Ebene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2FBF00-184A-445D-86C9-C33582C676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55600" y="360000"/>
            <a:ext cx="342000" cy="4608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13843B-397A-4AF2-BA72-5D7D093BB5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5697252"/>
            <a:ext cx="8208912" cy="6840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Sicherheitsklassifizierung | C2 internal</a:t>
            </a:r>
          </a:p>
        </p:txBody>
      </p:sp>
    </p:spTree>
    <p:extLst>
      <p:ext uri="{BB962C8B-B14F-4D97-AF65-F5344CB8AC3E}">
        <p14:creationId xmlns:p14="http://schemas.microsoft.com/office/powerpoint/2010/main" val="42240851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4784"/>
            <a:ext cx="105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>
          <a:xfrm rot="16200000">
            <a:off x="-1645334" y="3392999"/>
            <a:ext cx="4105278" cy="287903"/>
          </a:xfrm>
        </p:spPr>
        <p:txBody>
          <a:bodyPr/>
          <a:lstStyle/>
          <a:p>
            <a:r>
              <a:rPr lang="de-DE"/>
              <a:t>Ersteller, Datum, Dokumentenname, C2 Internal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437220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1999" cy="6858000"/>
          </a:xfrm>
          <a:solidFill>
            <a:srgbClr val="DDE3E7"/>
          </a:solidFill>
        </p:spPr>
        <p:txBody>
          <a:bodyPr lIns="9432000" rIns="50400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de-CH"/>
              <a:t>Um ein Bild einzufügen, markieren Sie bitte den Bildplatzhalter und setzen </a:t>
            </a:r>
            <a:br>
              <a:rPr lang="de-CH"/>
            </a:br>
            <a:r>
              <a:rPr lang="de-CH"/>
              <a:t>Sie ihn mit Hilfe der rechten Maustaste in den Vordergrund. Durch ein Klick auf das Icon können Sie nun ein Bild einsetzen. </a:t>
            </a:r>
            <a:br>
              <a:rPr lang="de-CH"/>
            </a:br>
            <a:br>
              <a:rPr lang="de-CH"/>
            </a:br>
            <a:r>
              <a:rPr lang="de-CH"/>
              <a:t>Betätigen Sie danach die Zurücksetz-Schaltfläche auf dem Start Menüreiter.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DB9E957-3F55-4CEB-ABFA-916F4BB161A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 bwMode="gray">
          <a:xfrm>
            <a:off x="263352" y="5120522"/>
            <a:ext cx="234000" cy="1260806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1199456" y="333375"/>
            <a:ext cx="8208000" cy="323900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600" b="1" i="0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CH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1199456" y="3716313"/>
            <a:ext cx="8208000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CH"/>
              <a:t>Untertitel der Präsentation</a:t>
            </a:r>
          </a:p>
          <a:p>
            <a:pPr lvl="1"/>
            <a:r>
              <a:rPr lang="de-CH"/>
              <a:t>Zweite Ebene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2FBF00-184A-445D-86C9-C33582C676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55600" y="360000"/>
            <a:ext cx="342000" cy="4608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03D8CB2-41CB-4CCC-B703-F61C7EC5C9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5697252"/>
            <a:ext cx="8208912" cy="6840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de-CH"/>
              <a:t>Sicherheitsklassifizierung | C2 internal</a:t>
            </a:r>
          </a:p>
        </p:txBody>
      </p:sp>
    </p:spTree>
    <p:extLst>
      <p:ext uri="{BB962C8B-B14F-4D97-AF65-F5344CB8AC3E}">
        <p14:creationId xmlns:p14="http://schemas.microsoft.com/office/powerpoint/2010/main" val="10777213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FFBCEC-083E-4021-B64C-845DC1BCCE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3279" y="1484313"/>
            <a:ext cx="8109296" cy="4897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113FC-C0DE-475B-B48F-F341EA6D3B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68689" y="5122052"/>
            <a:ext cx="234000" cy="12592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1199456" y="333375"/>
            <a:ext cx="8208000" cy="323892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600" b="1" i="0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CH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1199456" y="3716313"/>
            <a:ext cx="8208912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CH"/>
              <a:t>Untertitel der Präsentation</a:t>
            </a:r>
          </a:p>
          <a:p>
            <a:pPr lvl="1"/>
            <a:r>
              <a:rPr lang="de-CH"/>
              <a:t>Zweite Ebene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4DA4C0F-BD57-42EC-AEC7-91D38369F6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5697252"/>
            <a:ext cx="8208912" cy="6840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de-CH"/>
              <a:t>Sicherheitsklassifizierung | C2 internal</a:t>
            </a:r>
          </a:p>
        </p:txBody>
      </p:sp>
    </p:spTree>
    <p:extLst>
      <p:ext uri="{BB962C8B-B14F-4D97-AF65-F5344CB8AC3E}">
        <p14:creationId xmlns:p14="http://schemas.microsoft.com/office/powerpoint/2010/main" val="41655737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8A6DBF-D386-4CDB-9971-9F176FA694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000" y="936000"/>
            <a:ext cx="9900000" cy="5568750"/>
          </a:xfrm>
          <a:prstGeom prst="rect">
            <a:avLst/>
          </a:prstGeom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1484313"/>
            <a:ext cx="8208000" cy="2160711"/>
          </a:xfrm>
        </p:spPr>
        <p:txBody>
          <a:bodyPr lIns="0" tIns="0" bIns="50400" anchor="b"/>
          <a:lstStyle>
            <a:lvl1pPr>
              <a:lnSpc>
                <a:spcPct val="90000"/>
              </a:lnSpc>
              <a:defRPr sz="4400" b="1" spc="-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CH"/>
              <a:t>Kapiteltrenner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black">
          <a:xfrm>
            <a:off x="1200026" y="3717032"/>
            <a:ext cx="8208000" cy="1872556"/>
          </a:xfrm>
        </p:spPr>
        <p:txBody>
          <a:bodyPr lIns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5pPr>
            <a:lvl6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6pPr>
            <a:lvl7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7pPr>
            <a:lvl8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8pPr>
            <a:lvl9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de-CH"/>
              <a:t>Optionale Kurzbeschreibung des aktuellen Kapitels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>
          <a:xfrm rot="16200000">
            <a:off x="-1645334" y="3392999"/>
            <a:ext cx="4105278" cy="28790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Ersteller, Datum, Dokumentenname, C2 Internal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3895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1199456" y="1484313"/>
            <a:ext cx="8208000" cy="2160711"/>
          </a:xfrm>
        </p:spPr>
        <p:txBody>
          <a:bodyPr tIns="0" bIns="50400" anchor="b"/>
          <a:lstStyle>
            <a:lvl1pPr>
              <a:lnSpc>
                <a:spcPct val="90000"/>
              </a:lnSpc>
              <a:defRPr sz="4400" b="1" spc="-5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CH"/>
              <a:t>Kapiteltrenner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gray">
          <a:xfrm>
            <a:off x="1200026" y="3717032"/>
            <a:ext cx="8208000" cy="187220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CH"/>
              <a:t>Optionale Kurzbeschreibung des aktuellen Kapitels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Ersteller, Datum, Dokumentenname, C2 Internal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05E948-0429-4BA5-BE6A-0FB567FE17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760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ing |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4784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>
          <a:xfrm rot="16200000">
            <a:off x="-1645334" y="3392999"/>
            <a:ext cx="4105278" cy="287903"/>
          </a:xfrm>
        </p:spPr>
        <p:txBody>
          <a:bodyPr/>
          <a:lstStyle/>
          <a:p>
            <a:r>
              <a:rPr lang="de-DE"/>
              <a:t>Ersteller, Datum, Dokumentenname, C2 Internal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56772B1F-B86A-452C-8BEE-2355B59EA550}"/>
              </a:ext>
            </a:extLst>
          </p:cNvPr>
          <p:cNvSpPr>
            <a:spLocks noGrp="1"/>
          </p:cNvSpPr>
          <p:nvPr>
            <p:ph idx="16" hasCustomPrompt="1"/>
          </p:nvPr>
        </p:nvSpPr>
        <p:spPr bwMode="black">
          <a:xfrm>
            <a:off x="6600056" y="1484784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2273292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  <p15:guide id="2" pos="4158">
          <p15:clr>
            <a:srgbClr val="547EBF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ing | Conten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3940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DE"/>
              <a:t>Ersteller, Datum, Dokumentenname, C2 Internal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5112000" cy="720000"/>
          </a:xfrm>
        </p:spPr>
        <p:txBody>
          <a:bodyPr tIns="28800"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09E298D1-1B8A-48BA-B429-C8DD2EAF64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600825" y="0"/>
            <a:ext cx="5591175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CH"/>
              <a:t>Bild durch Klick </a:t>
            </a:r>
            <a:br>
              <a:rPr lang="de-CH"/>
            </a:br>
            <a:r>
              <a:rPr lang="de-CH"/>
              <a:t>auf das Icon einfügen.</a:t>
            </a:r>
          </a:p>
        </p:txBody>
      </p:sp>
    </p:spTree>
    <p:extLst>
      <p:ext uri="{BB962C8B-B14F-4D97-AF65-F5344CB8AC3E}">
        <p14:creationId xmlns:p14="http://schemas.microsoft.com/office/powerpoint/2010/main" val="1241495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76">
          <p15:clr>
            <a:srgbClr val="547EBF"/>
          </p15:clr>
        </p15:guide>
        <p15:guide id="3" pos="4158">
          <p15:clr>
            <a:srgbClr val="547EBF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5" y="3716610"/>
            <a:ext cx="10512000" cy="266514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DE"/>
              <a:t>Ersteller, Datum, Dokumentenname, C2 Internal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2348880"/>
            <a:ext cx="10512000" cy="1224136"/>
          </a:xfrm>
        </p:spPr>
        <p:txBody>
          <a:bodyPr bIns="28800" anchor="b"/>
          <a:lstStyle>
            <a:lvl1pPr>
              <a:lnSpc>
                <a:spcPct val="90000"/>
              </a:lnSpc>
              <a:defRPr sz="3200" spc="-50" baseline="0">
                <a:latin typeface="+mj-lt"/>
              </a:defRPr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62098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orient="horz" pos="2341">
          <p15:clr>
            <a:srgbClr val="547EBF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3716610"/>
            <a:ext cx="5112000" cy="266514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 marL="1260000" indent="0">
              <a:buNone/>
              <a:defRPr sz="2000"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8"/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DE"/>
              <a:t>Ersteller, Datum, Dokumentenname, C2 Internal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8" y="2348880"/>
            <a:ext cx="5112000" cy="1223714"/>
          </a:xfrm>
        </p:spPr>
        <p:txBody>
          <a:bodyPr bIns="28800" anchor="b"/>
          <a:lstStyle>
            <a:lvl1pPr>
              <a:lnSpc>
                <a:spcPct val="90000"/>
              </a:lnSpc>
              <a:defRPr sz="3200" spc="-50" baseline="0">
                <a:latin typeface="+mj-lt"/>
              </a:defRPr>
            </a:lvl1pPr>
          </a:lstStyle>
          <a:p>
            <a:r>
              <a:rPr lang="de-CH"/>
              <a:t>Titel durch Klicken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461ED10A-0495-4A89-BA52-79C00234B56E}"/>
              </a:ext>
            </a:extLst>
          </p:cNvPr>
          <p:cNvSpPr>
            <a:spLocks noGrp="1"/>
          </p:cNvSpPr>
          <p:nvPr>
            <p:ph idx="16" hasCustomPrompt="1"/>
          </p:nvPr>
        </p:nvSpPr>
        <p:spPr bwMode="gray">
          <a:xfrm>
            <a:off x="6600825" y="0"/>
            <a:ext cx="5591175" cy="6858000"/>
          </a:xfrm>
          <a:noFill/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329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pos="3976">
          <p15:clr>
            <a:srgbClr val="547EBF"/>
          </p15:clr>
        </p15:guide>
        <p15:guide id="3" pos="4158">
          <p15:clr>
            <a:srgbClr val="547EBF"/>
          </p15:clr>
        </p15:guide>
        <p15:guide id="4" orient="horz" pos="2331">
          <p15:clr>
            <a:srgbClr val="547EBF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Conten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>
            <a:extLst>
              <a:ext uri="{FF2B5EF4-FFF2-40B4-BE49-F238E27FC236}">
                <a16:creationId xmlns:a16="http://schemas.microsoft.com/office/drawing/2014/main" id="{2E310726-F0F9-435D-B724-F278EC7290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199456" y="0"/>
            <a:ext cx="4536504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CH"/>
              <a:t>Bild durch Klick </a:t>
            </a:r>
            <a:br>
              <a:rPr lang="de-CH"/>
            </a:br>
            <a:r>
              <a:rPr lang="de-CH"/>
              <a:t>auf das Icon einfügen.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6600056" y="3716610"/>
            <a:ext cx="5112000" cy="266514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6600057" y="2348880"/>
            <a:ext cx="5112000" cy="1223714"/>
          </a:xfrm>
        </p:spPr>
        <p:txBody>
          <a:bodyPr bIns="28800" anchor="b"/>
          <a:lstStyle>
            <a:lvl1pPr>
              <a:lnSpc>
                <a:spcPct val="90000"/>
              </a:lnSpc>
              <a:defRPr sz="3200" spc="-50" baseline="0">
                <a:latin typeface="+mj-lt"/>
              </a:defRPr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45248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pos="4158">
          <p15:clr>
            <a:srgbClr val="547EBF"/>
          </p15:clr>
        </p15:guide>
        <p15:guide id="3" pos="3613">
          <p15:clr>
            <a:srgbClr val="547EBF"/>
          </p15:clr>
        </p15:guide>
        <p15:guide id="4" orient="horz" pos="2341">
          <p15:clr>
            <a:srgbClr val="547EBF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Conten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>
            <a:extLst>
              <a:ext uri="{FF2B5EF4-FFF2-40B4-BE49-F238E27FC236}">
                <a16:creationId xmlns:a16="http://schemas.microsoft.com/office/drawing/2014/main" id="{2E310726-F0F9-435D-B724-F278EC7290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199456" y="0"/>
            <a:ext cx="4536504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CH"/>
              <a:t>Bild durch Klick </a:t>
            </a:r>
            <a:br>
              <a:rPr lang="de-CH"/>
            </a:br>
            <a:r>
              <a:rPr lang="de-CH"/>
              <a:t>auf das Icon einfügen.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6600056" y="3716610"/>
            <a:ext cx="5112000" cy="266514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DE"/>
              <a:t>Ersteller, Datum, Dokumentenname, C2 Internal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6600057" y="2348880"/>
            <a:ext cx="5112000" cy="1223714"/>
          </a:xfrm>
        </p:spPr>
        <p:txBody>
          <a:bodyPr bIns="28800" anchor="b"/>
          <a:lstStyle>
            <a:lvl1pPr>
              <a:lnSpc>
                <a:spcPct val="90000"/>
              </a:lnSpc>
              <a:defRPr sz="3200" spc="-50" baseline="0">
                <a:latin typeface="+mj-lt"/>
              </a:defRPr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01565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pos="4158">
          <p15:clr>
            <a:srgbClr val="547EBF"/>
          </p15:clr>
        </p15:guide>
        <p15:guide id="3" pos="3613">
          <p15:clr>
            <a:srgbClr val="547EBF"/>
          </p15:clr>
        </p15:guide>
        <p15:guide id="4" orient="horz" pos="2341">
          <p15:clr>
            <a:srgbClr val="547EBF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CH"/>
              <a:t>Bild durch Klick </a:t>
            </a:r>
            <a:br>
              <a:rPr lang="de-CH"/>
            </a:br>
            <a:r>
              <a:rPr lang="de-CH"/>
              <a:t>auf das Icon einfügen.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Ersteller, Datum, Dokumentenname, C2 Internal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C7B15AF-35F6-4342-BFFD-60CEF2991A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5600" y="360000"/>
            <a:ext cx="342000" cy="460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C0A1EC-77F3-4323-93F3-DA7A757DE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933056"/>
            <a:ext cx="5183882" cy="1656000"/>
          </a:xfrm>
        </p:spPr>
        <p:txBody>
          <a:bodyPr tIns="0"/>
          <a:lstStyle>
            <a:lvl1pPr>
              <a:lnSpc>
                <a:spcPct val="90000"/>
              </a:lnSpc>
              <a:defRPr sz="3200"/>
            </a:lvl1pPr>
          </a:lstStyle>
          <a:p>
            <a:pPr lvl="0"/>
            <a:r>
              <a:rPr lang="de-CH"/>
              <a:t>Text durch Klicken </a:t>
            </a:r>
            <a:br>
              <a:rPr lang="de-CH"/>
            </a:br>
            <a:r>
              <a:rPr lang="de-CH"/>
              <a:t>bearbeiten.</a:t>
            </a:r>
          </a:p>
        </p:txBody>
      </p:sp>
    </p:spTree>
    <p:extLst>
      <p:ext uri="{BB962C8B-B14F-4D97-AF65-F5344CB8AC3E}">
        <p14:creationId xmlns:p14="http://schemas.microsoft.com/office/powerpoint/2010/main" val="34446008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2">
            <a:extLst>
              <a:ext uri="{FF2B5EF4-FFF2-40B4-BE49-F238E27FC236}">
                <a16:creationId xmlns:a16="http://schemas.microsoft.com/office/drawing/2014/main" id="{FFE83DF9-E204-46D1-B25D-8DD4175C6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28" r="-3007"/>
          <a:stretch/>
        </p:blipFill>
        <p:spPr>
          <a:xfrm>
            <a:off x="1203657" y="0"/>
            <a:ext cx="4640315" cy="6858000"/>
          </a:xfrm>
          <a:prstGeom prst="rect">
            <a:avLst/>
          </a:prstGeom>
          <a:ln>
            <a:noFill/>
          </a:ln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Ersteller, Datum, Dokumentenname, C2 Internal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D46F054-5B83-4656-A174-AFA2194CAC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200024" y="1484313"/>
            <a:ext cx="5112000" cy="4897437"/>
          </a:xfrm>
        </p:spPr>
        <p:txBody>
          <a:bodyPr l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113000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Ersteller, Datum, Dokumentenname, C2 Internal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96BEA9E-AA8A-4009-9F77-9A844B1639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199456" y="1484313"/>
            <a:ext cx="5112000" cy="48974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8744BB-555F-45E2-92B2-3298A462D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65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DE"/>
              <a:t>Ersteller, Datum, Dokumentenname, C2 Internal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5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101824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Ersteller, Datum, Dokumentenname, C2 Internal</a:t>
            </a:r>
            <a:endParaRPr lang="de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3E6DB4-7ADC-4B55-8AD8-3BA360268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Titel durch Klicken bearbeiten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9F3D12-0829-4466-A8F8-35405B4F1E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B94C8E0-E39E-40CF-9F7E-CFC728DE0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272708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| 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rgbClr val="33333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Ersteller, Datum, Dokumentenname, C2 Internal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15E00E-D6FB-4E33-8601-E8BA89784C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Titel durch Klicken bearbeiten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442036-1C04-47BC-98AD-23710B5C32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062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DE"/>
              <a:t>Ersteller, Datum, Dokumentenname, C2 Internal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834120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CH"/>
              <a:t>Bild durch Klick </a:t>
            </a:r>
            <a:br>
              <a:rPr lang="de-CH"/>
            </a:br>
            <a:r>
              <a:rPr lang="de-CH"/>
              <a:t>auf das Icon einfügen.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/>
              <a:t>Ersteller, Datum, Dokumentenname, C0-Klassifizierung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C7B15AF-35F6-4342-BFFD-60CEF2991A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5600" y="360000"/>
            <a:ext cx="342000" cy="4608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C0A1EC-77F3-4323-93F3-DA7A757DE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933056"/>
            <a:ext cx="5183882" cy="1656000"/>
          </a:xfrm>
        </p:spPr>
        <p:txBody>
          <a:bodyPr tIns="0"/>
          <a:lstStyle>
            <a:lvl1pPr>
              <a:lnSpc>
                <a:spcPct val="90000"/>
              </a:lnSpc>
              <a:defRPr sz="3200"/>
            </a:lvl1pPr>
          </a:lstStyle>
          <a:p>
            <a:pPr lvl="0"/>
            <a:r>
              <a:rPr lang="de-CH"/>
              <a:t>Text durch Klicken </a:t>
            </a:r>
            <a:br>
              <a:rPr lang="de-CH"/>
            </a:br>
            <a:r>
              <a:rPr lang="de-CH"/>
              <a:t>bearbeiten.</a:t>
            </a:r>
          </a:p>
        </p:txBody>
      </p:sp>
    </p:spTree>
    <p:extLst>
      <p:ext uri="{BB962C8B-B14F-4D97-AF65-F5344CB8AC3E}">
        <p14:creationId xmlns:p14="http://schemas.microsoft.com/office/powerpoint/2010/main" val="63350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2">
            <a:extLst>
              <a:ext uri="{FF2B5EF4-FFF2-40B4-BE49-F238E27FC236}">
                <a16:creationId xmlns:a16="http://schemas.microsoft.com/office/drawing/2014/main" id="{FFE83DF9-E204-46D1-B25D-8DD4175C6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28" r="-3007"/>
          <a:stretch/>
        </p:blipFill>
        <p:spPr>
          <a:xfrm>
            <a:off x="1203657" y="0"/>
            <a:ext cx="4640315" cy="6858000"/>
          </a:xfrm>
          <a:prstGeom prst="rect">
            <a:avLst/>
          </a:prstGeom>
          <a:ln>
            <a:noFill/>
          </a:ln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D46F054-5B83-4656-A174-AFA2194CAC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200024" y="1484313"/>
            <a:ext cx="5112000" cy="4897437"/>
          </a:xfrm>
        </p:spPr>
        <p:txBody>
          <a:bodyPr l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41213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96BEA9E-AA8A-4009-9F77-9A844B1639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199456" y="1484313"/>
            <a:ext cx="5112000" cy="48974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8744BB-555F-45E2-92B2-3298A462D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53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5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722934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Ersteller, Datum, Dokumentenname, C0-Klassifizierung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3E6DB4-7ADC-4B55-8AD8-3BA360268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Titel durch Klicken bearbeiten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9F3D12-0829-4466-A8F8-35405B4F1E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B94C8E0-E39E-40CF-9F7E-CFC728DE0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456148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| 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rgbClr val="33333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15E00E-D6FB-4E33-8601-E8BA89784C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Titel durch Klicken bearbeiten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442036-1C04-47BC-98AD-23710B5C32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455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008252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| Neg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>
            <a:extLst>
              <a:ext uri="{FF2B5EF4-FFF2-40B4-BE49-F238E27FC236}">
                <a16:creationId xmlns:a16="http://schemas.microsoft.com/office/drawing/2014/main" id="{4CAA1A37-9204-4A25-9054-31917E4255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1999" cy="6858000"/>
          </a:xfrm>
          <a:solidFill>
            <a:srgbClr val="DDE3E7"/>
          </a:solidFill>
        </p:spPr>
        <p:txBody>
          <a:bodyPr lIns="9432000" rIns="50400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endParaRPr lang="de-CH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DB9E957-3F55-4CEB-ABFA-916F4BB161A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 bwMode="gray">
          <a:xfrm>
            <a:off x="263352" y="5120522"/>
            <a:ext cx="234000" cy="1260806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1199456" y="333375"/>
            <a:ext cx="8208000" cy="323900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600" b="1" i="0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99456" y="3716313"/>
            <a:ext cx="8208000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Untertitel der Präsentation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2FBF00-184A-445D-86C9-C33582C676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55600" y="360000"/>
            <a:ext cx="342000" cy="4608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53806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4784"/>
            <a:ext cx="105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>
          <a:xfrm rot="16200000">
            <a:off x="-1645334" y="3392999"/>
            <a:ext cx="4105278" cy="287903"/>
          </a:xfrm>
        </p:spPr>
        <p:txBody>
          <a:bodyPr/>
          <a:lstStyle/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687802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4784"/>
            <a:ext cx="105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>
          <a:xfrm rot="16200000">
            <a:off x="-1645334" y="3392999"/>
            <a:ext cx="4105278" cy="287903"/>
          </a:xfrm>
        </p:spPr>
        <p:txBody>
          <a:bodyPr/>
          <a:lstStyle/>
          <a:p>
            <a:r>
              <a:rPr lang="de-DE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399794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1999" cy="6858000"/>
          </a:xfrm>
          <a:solidFill>
            <a:srgbClr val="DDE3E7"/>
          </a:solidFill>
        </p:spPr>
        <p:txBody>
          <a:bodyPr lIns="9432000" rIns="50400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de-DE"/>
              <a:t>Um ein Bild einzufügen, markieren Sie bitte den Bildplatzhalter und setzen </a:t>
            </a:r>
            <a:br>
              <a:rPr lang="de-DE"/>
            </a:br>
            <a:r>
              <a:rPr lang="de-DE"/>
              <a:t>Sie ihn mit Hilfe der rechten Maustaste in den Vordergrund. Durch ein Klick auf das Icon können Sie nun ein Bild einsetzen. </a:t>
            </a:r>
            <a:br>
              <a:rPr lang="de-DE"/>
            </a:br>
            <a:br>
              <a:rPr lang="de-DE"/>
            </a:br>
            <a:r>
              <a:rPr lang="de-DE"/>
              <a:t>Betätigen Sie danach die Zurücksetz-Schaltfläche auf dem Start Menüreiter.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DB9E957-3F55-4CEB-ABFA-916F4BB161A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 bwMode="gray">
          <a:xfrm>
            <a:off x="263352" y="5120522"/>
            <a:ext cx="234000" cy="1260806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1199456" y="333375"/>
            <a:ext cx="8208000" cy="323900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600" b="1" i="0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1199456" y="3716313"/>
            <a:ext cx="8208000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DE"/>
              <a:t>Untertitel der Präsentation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2FBF00-184A-445D-86C9-C33582C676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55600" y="360000"/>
            <a:ext cx="342000" cy="4608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03D8CB2-41CB-4CCC-B703-F61C7EC5C9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5697252"/>
            <a:ext cx="8208912" cy="6840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de-DE"/>
              <a:t>C2 Internal</a:t>
            </a:r>
          </a:p>
        </p:txBody>
      </p:sp>
    </p:spTree>
    <p:extLst>
      <p:ext uri="{BB962C8B-B14F-4D97-AF65-F5344CB8AC3E}">
        <p14:creationId xmlns:p14="http://schemas.microsoft.com/office/powerpoint/2010/main" val="35500195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FFBCEC-083E-4021-B64C-845DC1BCCE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3279" y="1484313"/>
            <a:ext cx="8109296" cy="4897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113FC-C0DE-475B-B48F-F341EA6D3B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68689" y="5122052"/>
            <a:ext cx="234000" cy="12592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1199456" y="333375"/>
            <a:ext cx="8208000" cy="323892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600" b="1" i="0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1199456" y="3716313"/>
            <a:ext cx="8208912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DE"/>
              <a:t>Untertitel der Präsentation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4DA4C0F-BD57-42EC-AEC7-91D38369F6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5697252"/>
            <a:ext cx="8208912" cy="6840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de-DE"/>
              <a:t>C2 Internal</a:t>
            </a:r>
          </a:p>
        </p:txBody>
      </p:sp>
    </p:spTree>
    <p:extLst>
      <p:ext uri="{BB962C8B-B14F-4D97-AF65-F5344CB8AC3E}">
        <p14:creationId xmlns:p14="http://schemas.microsoft.com/office/powerpoint/2010/main" val="1352210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8A6DBF-D386-4CDB-9971-9F176FA694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000" y="936000"/>
            <a:ext cx="9900000" cy="5568750"/>
          </a:xfrm>
          <a:prstGeom prst="rect">
            <a:avLst/>
          </a:prstGeom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1484313"/>
            <a:ext cx="8208000" cy="2160711"/>
          </a:xfrm>
        </p:spPr>
        <p:txBody>
          <a:bodyPr lIns="0" tIns="0" bIns="50400" anchor="b"/>
          <a:lstStyle>
            <a:lvl1pPr>
              <a:lnSpc>
                <a:spcPct val="90000"/>
              </a:lnSpc>
              <a:defRPr sz="4400" b="1" spc="-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DE"/>
              <a:t>Kapiteltrenner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black">
          <a:xfrm>
            <a:off x="1200026" y="3717032"/>
            <a:ext cx="8208000" cy="1872556"/>
          </a:xfrm>
        </p:spPr>
        <p:txBody>
          <a:bodyPr lIns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5pPr>
            <a:lvl6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6pPr>
            <a:lvl7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7pPr>
            <a:lvl8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8pPr>
            <a:lvl9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de-DE"/>
              <a:t>Optionale Kurzbeschreibung des aktuellen Kapitels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>
          <a:xfrm rot="16200000">
            <a:off x="-1645334" y="3392999"/>
            <a:ext cx="4105278" cy="28790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43233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1199456" y="1484313"/>
            <a:ext cx="8208000" cy="2160711"/>
          </a:xfrm>
        </p:spPr>
        <p:txBody>
          <a:bodyPr tIns="0" bIns="50400" anchor="b"/>
          <a:lstStyle>
            <a:lvl1pPr>
              <a:lnSpc>
                <a:spcPct val="90000"/>
              </a:lnSpc>
              <a:defRPr sz="4400" b="1" spc="-5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Kapiteltrenner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gray">
          <a:xfrm>
            <a:off x="1200026" y="3717032"/>
            <a:ext cx="8208000" cy="187220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Optionale Kurzbeschreibung des aktuellen Kapitels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05E948-0429-4BA5-BE6A-0FB567FE17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328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ing |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4784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>
          <a:xfrm rot="16200000">
            <a:off x="-1645334" y="3392999"/>
            <a:ext cx="4105278" cy="287903"/>
          </a:xfrm>
        </p:spPr>
        <p:txBody>
          <a:bodyPr/>
          <a:lstStyle/>
          <a:p>
            <a:r>
              <a:rPr lang="de-DE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 durch Klicken bearbeiten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56772B1F-B86A-452C-8BEE-2355B59EA550}"/>
              </a:ext>
            </a:extLst>
          </p:cNvPr>
          <p:cNvSpPr>
            <a:spLocks noGrp="1"/>
          </p:cNvSpPr>
          <p:nvPr>
            <p:ph idx="16" hasCustomPrompt="1"/>
          </p:nvPr>
        </p:nvSpPr>
        <p:spPr bwMode="black">
          <a:xfrm>
            <a:off x="6600056" y="1484784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2193166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  <p15:guide id="2" pos="4158">
          <p15:clr>
            <a:srgbClr val="547EBF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ing | Conten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3940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DE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5112000" cy="720000"/>
          </a:xfrm>
        </p:spPr>
        <p:txBody>
          <a:bodyPr tIns="28800"/>
          <a:lstStyle>
            <a:lvl1pPr>
              <a:defRPr/>
            </a:lvl1pPr>
          </a:lstStyle>
          <a:p>
            <a:r>
              <a:rPr lang="de-DE"/>
              <a:t>Titel durch Klicken bearbeiten</a:t>
            </a:r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09E298D1-1B8A-48BA-B429-C8DD2EAF64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600825" y="0"/>
            <a:ext cx="5591175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DE"/>
              <a:t>Bild durch Klick </a:t>
            </a:r>
            <a:br>
              <a:rPr lang="de-DE"/>
            </a:br>
            <a:r>
              <a:rPr lang="de-DE"/>
              <a:t>auf das Icon einfügen.</a:t>
            </a:r>
          </a:p>
        </p:txBody>
      </p:sp>
    </p:spTree>
    <p:extLst>
      <p:ext uri="{BB962C8B-B14F-4D97-AF65-F5344CB8AC3E}">
        <p14:creationId xmlns:p14="http://schemas.microsoft.com/office/powerpoint/2010/main" val="1713729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76">
          <p15:clr>
            <a:srgbClr val="547EBF"/>
          </p15:clr>
        </p15:guide>
        <p15:guide id="3" pos="4158">
          <p15:clr>
            <a:srgbClr val="547EBF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5" y="3716610"/>
            <a:ext cx="10512000" cy="266514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DE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2348880"/>
            <a:ext cx="10512000" cy="1224136"/>
          </a:xfrm>
        </p:spPr>
        <p:txBody>
          <a:bodyPr bIns="28800" anchor="b"/>
          <a:lstStyle>
            <a:lvl1pPr>
              <a:lnSpc>
                <a:spcPct val="90000"/>
              </a:lnSpc>
              <a:defRPr sz="3200" spc="-50" baseline="0">
                <a:latin typeface="+mj-lt"/>
              </a:defRPr>
            </a:lvl1pPr>
          </a:lstStyle>
          <a:p>
            <a:r>
              <a:rPr lang="de-DE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6648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orient="horz" pos="2341">
          <p15:clr>
            <a:srgbClr val="547EBF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3716610"/>
            <a:ext cx="5112000" cy="266514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 marL="1260000" indent="0">
              <a:buNone/>
              <a:defRPr sz="2000"/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8"/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DE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8" y="2348880"/>
            <a:ext cx="5112000" cy="1223714"/>
          </a:xfrm>
        </p:spPr>
        <p:txBody>
          <a:bodyPr bIns="28800" anchor="b"/>
          <a:lstStyle>
            <a:lvl1pPr>
              <a:lnSpc>
                <a:spcPct val="90000"/>
              </a:lnSpc>
              <a:defRPr sz="3200" spc="-50" baseline="0">
                <a:latin typeface="+mj-lt"/>
              </a:defRPr>
            </a:lvl1pPr>
          </a:lstStyle>
          <a:p>
            <a:r>
              <a:rPr lang="de-DE"/>
              <a:t>Titel durch Klicken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461ED10A-0495-4A89-BA52-79C00234B56E}"/>
              </a:ext>
            </a:extLst>
          </p:cNvPr>
          <p:cNvSpPr>
            <a:spLocks noGrp="1"/>
          </p:cNvSpPr>
          <p:nvPr>
            <p:ph idx="16" hasCustomPrompt="1"/>
          </p:nvPr>
        </p:nvSpPr>
        <p:spPr bwMode="gray">
          <a:xfrm>
            <a:off x="6600825" y="0"/>
            <a:ext cx="5591175" cy="6858000"/>
          </a:xfrm>
          <a:noFill/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3585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pos="3976">
          <p15:clr>
            <a:srgbClr val="547EBF"/>
          </p15:clr>
        </p15:guide>
        <p15:guide id="3" pos="4158">
          <p15:clr>
            <a:srgbClr val="547EBF"/>
          </p15:clr>
        </p15:guide>
        <p15:guide id="4" orient="horz" pos="2331">
          <p15:clr>
            <a:srgbClr val="547EBF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Conten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>
            <a:extLst>
              <a:ext uri="{FF2B5EF4-FFF2-40B4-BE49-F238E27FC236}">
                <a16:creationId xmlns:a16="http://schemas.microsoft.com/office/drawing/2014/main" id="{2E310726-F0F9-435D-B724-F278EC7290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199456" y="0"/>
            <a:ext cx="4536504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DE"/>
              <a:t>Bild durch Klick </a:t>
            </a:r>
            <a:br>
              <a:rPr lang="de-DE"/>
            </a:br>
            <a:r>
              <a:rPr lang="de-DE"/>
              <a:t>auf das Icon einfügen.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6600056" y="3716610"/>
            <a:ext cx="5112000" cy="266514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DE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6600057" y="2348880"/>
            <a:ext cx="5112000" cy="1223714"/>
          </a:xfrm>
        </p:spPr>
        <p:txBody>
          <a:bodyPr bIns="28800" anchor="b"/>
          <a:lstStyle>
            <a:lvl1pPr>
              <a:lnSpc>
                <a:spcPct val="90000"/>
              </a:lnSpc>
              <a:defRPr sz="3200" spc="-50" baseline="0">
                <a:latin typeface="+mj-lt"/>
              </a:defRPr>
            </a:lvl1pPr>
          </a:lstStyle>
          <a:p>
            <a:r>
              <a:rPr lang="de-DE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8841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pos="4158">
          <p15:clr>
            <a:srgbClr val="547EBF"/>
          </p15:clr>
        </p15:guide>
        <p15:guide id="3" pos="3613">
          <p15:clr>
            <a:srgbClr val="547EBF"/>
          </p15:clr>
        </p15:guide>
        <p15:guide id="4" orient="horz" pos="2341">
          <p15:clr>
            <a:srgbClr val="547EBF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1999" cy="6858000"/>
          </a:xfrm>
          <a:solidFill>
            <a:srgbClr val="DDE3E7"/>
          </a:solidFill>
        </p:spPr>
        <p:txBody>
          <a:bodyPr lIns="9432000" rIns="50400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de-CH"/>
              <a:t>Um ein Bild einzufügen, markieren Sie bitte den Bildplatzhalter und setzen </a:t>
            </a:r>
            <a:br>
              <a:rPr lang="de-CH"/>
            </a:br>
            <a:r>
              <a:rPr lang="de-CH"/>
              <a:t>Sie ihn mit Hilfe der rechten Maustaste in den Vordergrund. Durch ein Klick auf das Icon können Sie nun ein Bild einsetzen. </a:t>
            </a:r>
            <a:br>
              <a:rPr lang="de-CH"/>
            </a:br>
            <a:br>
              <a:rPr lang="de-CH"/>
            </a:br>
            <a:r>
              <a:rPr lang="de-CH"/>
              <a:t>Betätigen Sie danach die Zurücksetz-Schaltfläche auf dem Start Menüreiter.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DB9E957-3F55-4CEB-ABFA-916F4BB161A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 bwMode="gray">
          <a:xfrm>
            <a:off x="263352" y="5120522"/>
            <a:ext cx="234000" cy="126080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1199456" y="333375"/>
            <a:ext cx="8208000" cy="323900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600" b="1" i="0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CH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1199456" y="3716313"/>
            <a:ext cx="8208000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CH"/>
              <a:t>Untertitel der Präsentation</a:t>
            </a:r>
          </a:p>
          <a:p>
            <a:pPr lvl="1"/>
            <a:r>
              <a:rPr lang="de-CH"/>
              <a:t>Zweite Ebene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2FBF00-184A-445D-86C9-C33582C676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55600" y="360000"/>
            <a:ext cx="342000" cy="4608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03D8CB2-41CB-4CCC-B703-F61C7EC5C9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5697252"/>
            <a:ext cx="8208912" cy="6840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de-CH"/>
              <a:t>Sicherheitsklassifizierung | C2 internal</a:t>
            </a:r>
          </a:p>
        </p:txBody>
      </p:sp>
    </p:spTree>
    <p:extLst>
      <p:ext uri="{BB962C8B-B14F-4D97-AF65-F5344CB8AC3E}">
        <p14:creationId xmlns:p14="http://schemas.microsoft.com/office/powerpoint/2010/main" val="41968669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DE"/>
              <a:t>Bild durch Klick </a:t>
            </a:r>
            <a:br>
              <a:rPr lang="de-DE"/>
            </a:br>
            <a:r>
              <a:rPr lang="de-DE"/>
              <a:t>auf das Icon einfügen.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Ersteller, Datum, Dokumentenname, C2 Internal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C7B15AF-35F6-4342-BFFD-60CEF2991A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5600" y="360000"/>
            <a:ext cx="342000" cy="460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C0A1EC-77F3-4323-93F3-DA7A757DE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933056"/>
            <a:ext cx="5183882" cy="1656000"/>
          </a:xfrm>
        </p:spPr>
        <p:txBody>
          <a:bodyPr tIns="0"/>
          <a:lstStyle>
            <a:lvl1pPr>
              <a:lnSpc>
                <a:spcPct val="90000"/>
              </a:lnSpc>
              <a:defRPr sz="3200"/>
            </a:lvl1pPr>
          </a:lstStyle>
          <a:p>
            <a:pPr lvl="0"/>
            <a:r>
              <a:rPr lang="de-DE"/>
              <a:t>Text durch Klicken </a:t>
            </a:r>
            <a:br>
              <a:rPr lang="de-DE"/>
            </a:br>
            <a:r>
              <a:rPr lang="de-DE"/>
              <a:t>bearbeiten.</a:t>
            </a:r>
          </a:p>
        </p:txBody>
      </p:sp>
    </p:spTree>
    <p:extLst>
      <p:ext uri="{BB962C8B-B14F-4D97-AF65-F5344CB8AC3E}">
        <p14:creationId xmlns:p14="http://schemas.microsoft.com/office/powerpoint/2010/main" val="17426215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2">
            <a:extLst>
              <a:ext uri="{FF2B5EF4-FFF2-40B4-BE49-F238E27FC236}">
                <a16:creationId xmlns:a16="http://schemas.microsoft.com/office/drawing/2014/main" id="{FFE83DF9-E204-46D1-B25D-8DD4175C6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28" r="-3007"/>
          <a:stretch/>
        </p:blipFill>
        <p:spPr>
          <a:xfrm>
            <a:off x="1203657" y="0"/>
            <a:ext cx="4640315" cy="6858000"/>
          </a:xfrm>
          <a:prstGeom prst="rect">
            <a:avLst/>
          </a:prstGeom>
          <a:ln>
            <a:noFill/>
          </a:ln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D46F054-5B83-4656-A174-AFA2194CAC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200024" y="1484313"/>
            <a:ext cx="5112000" cy="4897437"/>
          </a:xfrm>
        </p:spPr>
        <p:txBody>
          <a:bodyPr l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2328888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96BEA9E-AA8A-4009-9F77-9A844B1639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199456" y="1484313"/>
            <a:ext cx="5112000" cy="48974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8744BB-555F-45E2-92B2-3298A462D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59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DE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5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481664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Ersteller, Datum, Dokumentenname, C2 Internal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3E6DB4-7ADC-4B55-8AD8-3BA360268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durch Klicken bearbeiten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9F3D12-0829-4466-A8F8-35405B4F1E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B94C8E0-E39E-40CF-9F7E-CFC728DE0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60195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| 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rgbClr val="33333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15E00E-D6FB-4E33-8601-E8BA89784C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durch Klicken bearbeiten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442036-1C04-47BC-98AD-23710B5C32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799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DE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09656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| Neg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>
            <a:extLst>
              <a:ext uri="{FF2B5EF4-FFF2-40B4-BE49-F238E27FC236}">
                <a16:creationId xmlns:a16="http://schemas.microsoft.com/office/drawing/2014/main" id="{4CAA1A37-9204-4A25-9054-31917E4255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1999" cy="6858000"/>
          </a:xfrm>
          <a:solidFill>
            <a:srgbClr val="DDE3E7"/>
          </a:solidFill>
        </p:spPr>
        <p:txBody>
          <a:bodyPr lIns="9432000" rIns="50400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de-CH"/>
              <a:t>Um ein Bild einzufügen, markieren Sie bitte den Bildplatzhalter und setzen </a:t>
            </a:r>
            <a:br>
              <a:rPr lang="de-CH"/>
            </a:br>
            <a:r>
              <a:rPr lang="de-CH"/>
              <a:t>Sie ihn mit Hilfe der rechten Maustaste in den Vordergrund. Durch ein Klick auf das Icon können Sie nun ein Bild einsetzen. </a:t>
            </a:r>
            <a:br>
              <a:rPr lang="de-CH"/>
            </a:br>
            <a:br>
              <a:rPr lang="de-CH"/>
            </a:br>
            <a:r>
              <a:rPr lang="de-CH"/>
              <a:t>Betätigen Sie danach die Zurücksetz-Schaltfläche auf dem Start Menüreiter.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DB9E957-3F55-4CEB-ABFA-916F4BB161A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 bwMode="gray">
          <a:xfrm>
            <a:off x="263352" y="5120522"/>
            <a:ext cx="234000" cy="1260806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1199456" y="333375"/>
            <a:ext cx="8208000" cy="323900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600" b="1" i="0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CH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99456" y="3716313"/>
            <a:ext cx="8208000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CH"/>
              <a:t>Untertitel der Präsentation</a:t>
            </a:r>
          </a:p>
          <a:p>
            <a:pPr lvl="1"/>
            <a:r>
              <a:rPr lang="de-CH"/>
              <a:t>Zweite Ebene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2FBF00-184A-445D-86C9-C33582C676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55600" y="360000"/>
            <a:ext cx="342000" cy="4608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13843B-397A-4AF2-BA72-5D7D093BB5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5697252"/>
            <a:ext cx="8208912" cy="6840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Sicherheitsklassifizierung | C2 internal</a:t>
            </a:r>
          </a:p>
        </p:txBody>
      </p:sp>
    </p:spTree>
    <p:extLst>
      <p:ext uri="{BB962C8B-B14F-4D97-AF65-F5344CB8AC3E}">
        <p14:creationId xmlns:p14="http://schemas.microsoft.com/office/powerpoint/2010/main" val="14627235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4784"/>
            <a:ext cx="105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>
          <a:xfrm rot="16200000">
            <a:off x="-1645334" y="3392999"/>
            <a:ext cx="4105278" cy="287903"/>
          </a:xfrm>
        </p:spPr>
        <p:txBody>
          <a:bodyPr/>
          <a:lstStyle/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799677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1999" cy="6858000"/>
          </a:xfrm>
          <a:solidFill>
            <a:srgbClr val="DDE3E7"/>
          </a:solidFill>
        </p:spPr>
        <p:txBody>
          <a:bodyPr lIns="9432000" rIns="50400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de-CH"/>
              <a:t>Um ein Bild einzufügen, markieren Sie bitte den Bildplatzhalter und setzen </a:t>
            </a:r>
            <a:br>
              <a:rPr lang="de-CH"/>
            </a:br>
            <a:r>
              <a:rPr lang="de-CH"/>
              <a:t>Sie ihn mit Hilfe der rechten Maustaste in den Vordergrund. Durch ein Klick auf das Icon können Sie nun ein Bild einsetzen. </a:t>
            </a:r>
            <a:br>
              <a:rPr lang="de-CH"/>
            </a:br>
            <a:br>
              <a:rPr lang="de-CH"/>
            </a:br>
            <a:r>
              <a:rPr lang="de-CH"/>
              <a:t>Betätigen Sie danach die Zurücksetz-Schaltfläche auf dem Start Menüreiter.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DB9E957-3F55-4CEB-ABFA-916F4BB161A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 bwMode="gray">
          <a:xfrm>
            <a:off x="263352" y="5120522"/>
            <a:ext cx="234000" cy="1260806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1199456" y="333375"/>
            <a:ext cx="8208000" cy="323900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600" b="1" i="0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CH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1199456" y="3716313"/>
            <a:ext cx="8208000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CH"/>
              <a:t>Untertitel der Präsentation</a:t>
            </a:r>
          </a:p>
          <a:p>
            <a:pPr lvl="1"/>
            <a:r>
              <a:rPr lang="de-CH"/>
              <a:t>Zweite Ebene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2FBF00-184A-445D-86C9-C33582C676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55600" y="360000"/>
            <a:ext cx="342000" cy="4608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03D8CB2-41CB-4CCC-B703-F61C7EC5C9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5697252"/>
            <a:ext cx="8208912" cy="6840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de-CH"/>
              <a:t>Sicherheitsklassifizierung | C2 internal</a:t>
            </a:r>
          </a:p>
        </p:txBody>
      </p:sp>
    </p:spTree>
    <p:extLst>
      <p:ext uri="{BB962C8B-B14F-4D97-AF65-F5344CB8AC3E}">
        <p14:creationId xmlns:p14="http://schemas.microsoft.com/office/powerpoint/2010/main" val="29811524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FFBCEC-083E-4021-B64C-845DC1BCCE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3279" y="1484313"/>
            <a:ext cx="8109296" cy="4897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113FC-C0DE-475B-B48F-F341EA6D3B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68689" y="5122052"/>
            <a:ext cx="234000" cy="12592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1199456" y="333375"/>
            <a:ext cx="8208000" cy="323892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600" b="1" i="0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CH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1199456" y="3716313"/>
            <a:ext cx="8208912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CH"/>
              <a:t>Untertitel der Präsentation</a:t>
            </a:r>
          </a:p>
          <a:p>
            <a:pPr lvl="1"/>
            <a:r>
              <a:rPr lang="de-CH"/>
              <a:t>Zweite Ebene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4DA4C0F-BD57-42EC-AEC7-91D38369F6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5697252"/>
            <a:ext cx="8208912" cy="6840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de-CH"/>
              <a:t>Sicherheitsklassifizierung | C2 internal</a:t>
            </a:r>
          </a:p>
        </p:txBody>
      </p:sp>
    </p:spTree>
    <p:extLst>
      <p:ext uri="{BB962C8B-B14F-4D97-AF65-F5344CB8AC3E}">
        <p14:creationId xmlns:p14="http://schemas.microsoft.com/office/powerpoint/2010/main" val="11034449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FFBCEC-083E-4021-B64C-845DC1BCCE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3279" y="1484313"/>
            <a:ext cx="8109296" cy="4897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113FC-C0DE-475B-B48F-F341EA6D3B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68689" y="5122052"/>
            <a:ext cx="234000" cy="12592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1199456" y="333375"/>
            <a:ext cx="8208000" cy="323892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600" b="1" i="0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CH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1199456" y="3716313"/>
            <a:ext cx="8208912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CH"/>
              <a:t>Untertitel der Präsentation</a:t>
            </a:r>
          </a:p>
          <a:p>
            <a:pPr lvl="1"/>
            <a:r>
              <a:rPr lang="de-CH"/>
              <a:t>Zweite Ebene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4DA4C0F-BD57-42EC-AEC7-91D38369F6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5697252"/>
            <a:ext cx="8208912" cy="6840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de-CH"/>
              <a:t>Sicherheitsklassifizierung | C2 internal</a:t>
            </a:r>
          </a:p>
        </p:txBody>
      </p:sp>
    </p:spTree>
    <p:extLst>
      <p:ext uri="{BB962C8B-B14F-4D97-AF65-F5344CB8AC3E}">
        <p14:creationId xmlns:p14="http://schemas.microsoft.com/office/powerpoint/2010/main" val="3535160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8A6DBF-D386-4CDB-9971-9F176FA694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000" y="936000"/>
            <a:ext cx="9900000" cy="5568750"/>
          </a:xfrm>
          <a:prstGeom prst="rect">
            <a:avLst/>
          </a:prstGeom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1484313"/>
            <a:ext cx="8208000" cy="2160711"/>
          </a:xfrm>
        </p:spPr>
        <p:txBody>
          <a:bodyPr lIns="0" tIns="0" bIns="50400" anchor="b"/>
          <a:lstStyle>
            <a:lvl1pPr>
              <a:lnSpc>
                <a:spcPct val="90000"/>
              </a:lnSpc>
              <a:defRPr sz="4400" b="1" spc="-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CH"/>
              <a:t>Kapiteltrenner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black">
          <a:xfrm>
            <a:off x="1200026" y="3717032"/>
            <a:ext cx="8208000" cy="1872556"/>
          </a:xfrm>
        </p:spPr>
        <p:txBody>
          <a:bodyPr lIns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5pPr>
            <a:lvl6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6pPr>
            <a:lvl7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7pPr>
            <a:lvl8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8pPr>
            <a:lvl9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de-CH"/>
              <a:t>Optionale Kurzbeschreibung des aktuellen Kapitels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>
          <a:xfrm rot="16200000">
            <a:off x="-1645334" y="3392999"/>
            <a:ext cx="4105278" cy="28790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9841527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1199456" y="1484313"/>
            <a:ext cx="8208000" cy="2160711"/>
          </a:xfrm>
        </p:spPr>
        <p:txBody>
          <a:bodyPr tIns="0" bIns="50400" anchor="b"/>
          <a:lstStyle>
            <a:lvl1pPr>
              <a:lnSpc>
                <a:spcPct val="90000"/>
              </a:lnSpc>
              <a:defRPr sz="4400" b="1" spc="-5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CH"/>
              <a:t>Kapiteltrenner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gray">
          <a:xfrm>
            <a:off x="1200026" y="3717032"/>
            <a:ext cx="8208000" cy="187220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CH"/>
              <a:t>Optionale Kurzbeschreibung des aktuellen Kapitels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05E948-0429-4BA5-BE6A-0FB567FE17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927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ing |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4784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>
          <a:xfrm rot="16200000">
            <a:off x="-1645334" y="3392999"/>
            <a:ext cx="4105278" cy="287903"/>
          </a:xfrm>
        </p:spPr>
        <p:txBody>
          <a:bodyPr/>
          <a:lstStyle/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56772B1F-B86A-452C-8BEE-2355B59EA550}"/>
              </a:ext>
            </a:extLst>
          </p:cNvPr>
          <p:cNvSpPr>
            <a:spLocks noGrp="1"/>
          </p:cNvSpPr>
          <p:nvPr>
            <p:ph idx="16" hasCustomPrompt="1"/>
          </p:nvPr>
        </p:nvSpPr>
        <p:spPr bwMode="black">
          <a:xfrm>
            <a:off x="6600056" y="1484784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2715622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  <p15:guide id="2" pos="4158">
          <p15:clr>
            <a:srgbClr val="547EBF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ing | Conten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3940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5112000" cy="720000"/>
          </a:xfrm>
        </p:spPr>
        <p:txBody>
          <a:bodyPr tIns="28800"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09E298D1-1B8A-48BA-B429-C8DD2EAF64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600825" y="0"/>
            <a:ext cx="5591175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CH"/>
              <a:t>Bild durch Klick </a:t>
            </a:r>
            <a:br>
              <a:rPr lang="de-CH"/>
            </a:br>
            <a:r>
              <a:rPr lang="de-CH"/>
              <a:t>auf das Icon einfügen.</a:t>
            </a:r>
          </a:p>
        </p:txBody>
      </p:sp>
    </p:spTree>
    <p:extLst>
      <p:ext uri="{BB962C8B-B14F-4D97-AF65-F5344CB8AC3E}">
        <p14:creationId xmlns:p14="http://schemas.microsoft.com/office/powerpoint/2010/main" val="1738212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76">
          <p15:clr>
            <a:srgbClr val="547EBF"/>
          </p15:clr>
        </p15:guide>
        <p15:guide id="3" pos="4158">
          <p15:clr>
            <a:srgbClr val="547EBF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5" y="3716610"/>
            <a:ext cx="10512000" cy="266514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2348880"/>
            <a:ext cx="10512000" cy="1224136"/>
          </a:xfrm>
        </p:spPr>
        <p:txBody>
          <a:bodyPr bIns="28800" anchor="b"/>
          <a:lstStyle>
            <a:lvl1pPr>
              <a:lnSpc>
                <a:spcPct val="90000"/>
              </a:lnSpc>
              <a:defRPr sz="3200" spc="-50" baseline="0">
                <a:latin typeface="+mj-lt"/>
              </a:defRPr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804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orient="horz" pos="2341">
          <p15:clr>
            <a:srgbClr val="547EBF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3716610"/>
            <a:ext cx="5112000" cy="266514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 marL="1260000" indent="0">
              <a:buNone/>
              <a:defRPr sz="2000"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8"/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8" y="2348880"/>
            <a:ext cx="5112000" cy="1223714"/>
          </a:xfrm>
        </p:spPr>
        <p:txBody>
          <a:bodyPr bIns="28800" anchor="b"/>
          <a:lstStyle>
            <a:lvl1pPr>
              <a:lnSpc>
                <a:spcPct val="90000"/>
              </a:lnSpc>
              <a:defRPr sz="3200" spc="-50" baseline="0">
                <a:latin typeface="+mj-lt"/>
              </a:defRPr>
            </a:lvl1pPr>
          </a:lstStyle>
          <a:p>
            <a:r>
              <a:rPr lang="de-CH"/>
              <a:t>Titel durch Klicken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461ED10A-0495-4A89-BA52-79C00234B56E}"/>
              </a:ext>
            </a:extLst>
          </p:cNvPr>
          <p:cNvSpPr>
            <a:spLocks noGrp="1"/>
          </p:cNvSpPr>
          <p:nvPr>
            <p:ph idx="16" hasCustomPrompt="1"/>
          </p:nvPr>
        </p:nvSpPr>
        <p:spPr bwMode="gray">
          <a:xfrm>
            <a:off x="6600825" y="0"/>
            <a:ext cx="5591175" cy="6858000"/>
          </a:xfrm>
          <a:noFill/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7703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pos="3976">
          <p15:clr>
            <a:srgbClr val="547EBF"/>
          </p15:clr>
        </p15:guide>
        <p15:guide id="3" pos="4158">
          <p15:clr>
            <a:srgbClr val="547EBF"/>
          </p15:clr>
        </p15:guide>
        <p15:guide id="4" orient="horz" pos="2331">
          <p15:clr>
            <a:srgbClr val="547EBF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Conten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>
            <a:extLst>
              <a:ext uri="{FF2B5EF4-FFF2-40B4-BE49-F238E27FC236}">
                <a16:creationId xmlns:a16="http://schemas.microsoft.com/office/drawing/2014/main" id="{2E310726-F0F9-435D-B724-F278EC7290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199456" y="0"/>
            <a:ext cx="4536504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CH"/>
              <a:t>Bild durch Klick </a:t>
            </a:r>
            <a:br>
              <a:rPr lang="de-CH"/>
            </a:br>
            <a:r>
              <a:rPr lang="de-CH"/>
              <a:t>auf das Icon einfügen.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6600056" y="3716610"/>
            <a:ext cx="5112000" cy="266514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6600057" y="2348880"/>
            <a:ext cx="5112000" cy="1223714"/>
          </a:xfrm>
        </p:spPr>
        <p:txBody>
          <a:bodyPr bIns="28800" anchor="b"/>
          <a:lstStyle>
            <a:lvl1pPr>
              <a:lnSpc>
                <a:spcPct val="90000"/>
              </a:lnSpc>
              <a:defRPr sz="3200" spc="-50" baseline="0">
                <a:latin typeface="+mj-lt"/>
              </a:defRPr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57624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pos="4158">
          <p15:clr>
            <a:srgbClr val="547EBF"/>
          </p15:clr>
        </p15:guide>
        <p15:guide id="3" pos="3613">
          <p15:clr>
            <a:srgbClr val="547EBF"/>
          </p15:clr>
        </p15:guide>
        <p15:guide id="4" orient="horz" pos="2341">
          <p15:clr>
            <a:srgbClr val="547EBF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CH"/>
              <a:t>Bild durch Klick </a:t>
            </a:r>
            <a:br>
              <a:rPr lang="de-CH"/>
            </a:br>
            <a:r>
              <a:rPr lang="de-CH"/>
              <a:t>auf das Icon einfügen.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/>
              <a:t>Ersteller, Datum, Dokumentenname, C0-Klassifizierung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C7B15AF-35F6-4342-BFFD-60CEF2991A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5600" y="360000"/>
            <a:ext cx="342000" cy="460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C0A1EC-77F3-4323-93F3-DA7A757DE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933056"/>
            <a:ext cx="5183882" cy="1656000"/>
          </a:xfrm>
        </p:spPr>
        <p:txBody>
          <a:bodyPr tIns="0"/>
          <a:lstStyle>
            <a:lvl1pPr>
              <a:lnSpc>
                <a:spcPct val="90000"/>
              </a:lnSpc>
              <a:defRPr sz="3200"/>
            </a:lvl1pPr>
          </a:lstStyle>
          <a:p>
            <a:pPr lvl="0"/>
            <a:r>
              <a:rPr lang="de-CH"/>
              <a:t>Text durch Klicken </a:t>
            </a:r>
            <a:br>
              <a:rPr lang="de-CH"/>
            </a:br>
            <a:r>
              <a:rPr lang="de-CH"/>
              <a:t>bearbeiten.</a:t>
            </a:r>
          </a:p>
        </p:txBody>
      </p:sp>
    </p:spTree>
    <p:extLst>
      <p:ext uri="{BB962C8B-B14F-4D97-AF65-F5344CB8AC3E}">
        <p14:creationId xmlns:p14="http://schemas.microsoft.com/office/powerpoint/2010/main" val="31642600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2">
            <a:extLst>
              <a:ext uri="{FF2B5EF4-FFF2-40B4-BE49-F238E27FC236}">
                <a16:creationId xmlns:a16="http://schemas.microsoft.com/office/drawing/2014/main" id="{FFE83DF9-E204-46D1-B25D-8DD4175C6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28" r="-3007"/>
          <a:stretch/>
        </p:blipFill>
        <p:spPr>
          <a:xfrm>
            <a:off x="1203657" y="0"/>
            <a:ext cx="4640315" cy="6858000"/>
          </a:xfrm>
          <a:prstGeom prst="rect">
            <a:avLst/>
          </a:prstGeom>
          <a:ln>
            <a:noFill/>
          </a:ln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D46F054-5B83-4656-A174-AFA2194CAC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200024" y="1484313"/>
            <a:ext cx="5112000" cy="4897437"/>
          </a:xfrm>
        </p:spPr>
        <p:txBody>
          <a:bodyPr l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2025480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8A6DBF-D386-4CDB-9971-9F176FA694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000" y="936000"/>
            <a:ext cx="9900000" cy="5568750"/>
          </a:xfrm>
          <a:prstGeom prst="rect">
            <a:avLst/>
          </a:prstGeom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1484313"/>
            <a:ext cx="8208000" cy="2160711"/>
          </a:xfrm>
        </p:spPr>
        <p:txBody>
          <a:bodyPr lIns="0" tIns="0" bIns="50400" anchor="b"/>
          <a:lstStyle>
            <a:lvl1pPr>
              <a:lnSpc>
                <a:spcPct val="90000"/>
              </a:lnSpc>
              <a:defRPr sz="4400" b="1" spc="-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CH"/>
              <a:t>Kapiteltrenner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black">
          <a:xfrm>
            <a:off x="1200026" y="3717032"/>
            <a:ext cx="8208000" cy="1872556"/>
          </a:xfrm>
        </p:spPr>
        <p:txBody>
          <a:bodyPr lIns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5pPr>
            <a:lvl6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6pPr>
            <a:lvl7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7pPr>
            <a:lvl8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8pPr>
            <a:lvl9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de-CH"/>
              <a:t>Optionale Kurzbeschreibung des aktuellen Kapitels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>
          <a:xfrm rot="16200000">
            <a:off x="-1645334" y="3392999"/>
            <a:ext cx="4105278" cy="28790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517602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96BEA9E-AA8A-4009-9F77-9A844B1639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199456" y="1484313"/>
            <a:ext cx="5112000" cy="48974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8744BB-555F-45E2-92B2-3298A462D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43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5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031921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Ersteller, Datum, Dokumentenname, C0-Klassifizierung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3E6DB4-7ADC-4B55-8AD8-3BA360268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Titel durch Klicken bearbeiten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9F3D12-0829-4466-A8F8-35405B4F1E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B94C8E0-E39E-40CF-9F7E-CFC728DE0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28360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| 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rgbClr val="33333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15E00E-D6FB-4E33-8601-E8BA89784C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Titel durch Klicken bearbeiten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442036-1C04-47BC-98AD-23710B5C32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434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418099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912575" y="1196755"/>
            <a:ext cx="10366850" cy="360239"/>
          </a:xfrm>
        </p:spPr>
        <p:txBody>
          <a:bodyPr tIns="36000"/>
          <a:lstStyle>
            <a:lvl1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6</a:t>
            </a:r>
          </a:p>
          <a:p>
            <a:pPr lvl="6"/>
            <a:r>
              <a:rPr lang="de-DE"/>
              <a:t>7</a:t>
            </a:r>
          </a:p>
          <a:p>
            <a:pPr lvl="7"/>
            <a:r>
              <a:rPr lang="de-DE"/>
              <a:t>8</a:t>
            </a:r>
          </a:p>
          <a:p>
            <a:pPr lvl="8"/>
            <a:r>
              <a:rPr lang="de-DE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580673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779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C7BFD4-D803-2B4F-A47E-CEE7EF4DBB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99E1590-1E3B-A346-9A27-7A3C0B328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D2D0FB-4958-9B45-989D-B06D1989F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EBB95-7560-1649-8647-4156E788097D}" type="datetimeFigureOut">
              <a:rPr lang="de-DE" smtClean="0"/>
              <a:t>08.05.25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7EC0BD-8274-CF45-8B51-72704569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EF62DC1-33D3-CE41-A7D2-52D44D5DE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4C0DD-BAEC-5E4E-AF77-87DABD6659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75637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| Neg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>
            <a:extLst>
              <a:ext uri="{FF2B5EF4-FFF2-40B4-BE49-F238E27FC236}">
                <a16:creationId xmlns:a16="http://schemas.microsoft.com/office/drawing/2014/main" id="{4CAA1A37-9204-4A25-9054-31917E4255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" y="0"/>
            <a:ext cx="12191999" cy="6858000"/>
          </a:xfrm>
          <a:solidFill>
            <a:srgbClr val="DDE3E7"/>
          </a:solidFill>
        </p:spPr>
        <p:txBody>
          <a:bodyPr lIns="9432000" rIns="50400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de-CH"/>
              <a:t>Um ein Bild einzufügen, markieren Sie bitte den Bildplatzhalter und setzen </a:t>
            </a:r>
            <a:br>
              <a:rPr lang="de-CH"/>
            </a:br>
            <a:r>
              <a:rPr lang="de-CH"/>
              <a:t>Sie ihn mit Hilfe der rechten Maustaste in den Vordergrund. Durch ein Klick auf das Icon können Sie nun ein Bild einsetzen. </a:t>
            </a:r>
            <a:br>
              <a:rPr lang="de-CH"/>
            </a:br>
            <a:br>
              <a:rPr lang="de-CH"/>
            </a:br>
            <a:r>
              <a:rPr lang="de-CH"/>
              <a:t>Betätigen Sie danach die Zurücksetz-Schaltfläche auf dem Start Menüreiter.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DB9E957-3F55-4CEB-ABFA-916F4BB161A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 bwMode="gray">
          <a:xfrm>
            <a:off x="263353" y="5120522"/>
            <a:ext cx="234000" cy="1260806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1199456" y="333375"/>
            <a:ext cx="8208000" cy="323900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598" b="1" i="0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CH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99456" y="3716313"/>
            <a:ext cx="8208000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CH"/>
              <a:t>Untertitel der Präsentation</a:t>
            </a:r>
          </a:p>
          <a:p>
            <a:pPr lvl="1"/>
            <a:r>
              <a:rPr lang="de-CH"/>
              <a:t>Zweite Ebene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2FBF00-184A-445D-86C9-C33582C676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55601" y="360000"/>
            <a:ext cx="342000" cy="4608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13843B-397A-4AF2-BA72-5D7D093BB5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5697252"/>
            <a:ext cx="8208912" cy="6840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C2 Internal</a:t>
            </a:r>
          </a:p>
        </p:txBody>
      </p:sp>
    </p:spTree>
    <p:extLst>
      <p:ext uri="{BB962C8B-B14F-4D97-AF65-F5344CB8AC3E}">
        <p14:creationId xmlns:p14="http://schemas.microsoft.com/office/powerpoint/2010/main" val="4952428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4784"/>
            <a:ext cx="105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>
          <a:xfrm rot="16200000">
            <a:off x="-1645334" y="3393000"/>
            <a:ext cx="4105278" cy="287903"/>
          </a:xfrm>
        </p:spPr>
        <p:txBody>
          <a:bodyPr/>
          <a:lstStyle/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59660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1199456" y="1484313"/>
            <a:ext cx="8208000" cy="2160711"/>
          </a:xfrm>
        </p:spPr>
        <p:txBody>
          <a:bodyPr tIns="0" bIns="50400" anchor="b"/>
          <a:lstStyle>
            <a:lvl1pPr>
              <a:lnSpc>
                <a:spcPct val="90000"/>
              </a:lnSpc>
              <a:defRPr sz="4400" b="1" spc="-5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CH"/>
              <a:t>Kapiteltrenner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gray">
          <a:xfrm>
            <a:off x="1200026" y="3717032"/>
            <a:ext cx="8208000" cy="187220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CH"/>
              <a:t>Optionale Kurzbeschreibung des aktuellen Kapitels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05E948-0429-4BA5-BE6A-0FB567FE17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314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" y="0"/>
            <a:ext cx="12191999" cy="6858000"/>
          </a:xfrm>
          <a:solidFill>
            <a:srgbClr val="DDE3E7"/>
          </a:solidFill>
        </p:spPr>
        <p:txBody>
          <a:bodyPr lIns="9432000" rIns="50400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de-CH"/>
              <a:t>Um ein Bild einzufügen, markieren Sie bitte den Bildplatzhalter und setzen </a:t>
            </a:r>
            <a:br>
              <a:rPr lang="de-CH"/>
            </a:br>
            <a:r>
              <a:rPr lang="de-CH"/>
              <a:t>Sie ihn mit Hilfe der rechten Maustaste in den Vordergrund. Durch ein Klick auf das Icon können Sie nun ein Bild einsetzen. </a:t>
            </a:r>
            <a:br>
              <a:rPr lang="de-CH"/>
            </a:br>
            <a:br>
              <a:rPr lang="de-CH"/>
            </a:br>
            <a:r>
              <a:rPr lang="de-CH"/>
              <a:t>Betätigen Sie danach die Zurücksetz-Schaltfläche auf dem Start Menüreiter.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DB9E957-3F55-4CEB-ABFA-916F4BB161A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 bwMode="gray">
          <a:xfrm>
            <a:off x="263353" y="5120522"/>
            <a:ext cx="234000" cy="1260806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1199456" y="333375"/>
            <a:ext cx="8208000" cy="323900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598" b="1" i="0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CH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1199456" y="3716313"/>
            <a:ext cx="8208000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CH"/>
              <a:t>Untertitel der Präsentation</a:t>
            </a:r>
          </a:p>
          <a:p>
            <a:pPr lvl="1"/>
            <a:r>
              <a:rPr lang="de-CH"/>
              <a:t>Zweite Ebene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2FBF00-184A-445D-86C9-C33582C676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55601" y="360000"/>
            <a:ext cx="342000" cy="4608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03D8CB2-41CB-4CCC-B703-F61C7EC5C9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5697252"/>
            <a:ext cx="8208912" cy="6840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de-CH"/>
              <a:t>C2 Internal</a:t>
            </a:r>
          </a:p>
        </p:txBody>
      </p:sp>
    </p:spTree>
    <p:extLst>
      <p:ext uri="{BB962C8B-B14F-4D97-AF65-F5344CB8AC3E}">
        <p14:creationId xmlns:p14="http://schemas.microsoft.com/office/powerpoint/2010/main" val="10343503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FFBCEC-083E-4021-B64C-845DC1BCCE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3279" y="1484313"/>
            <a:ext cx="8109296" cy="4897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113FC-C0DE-475B-B48F-F341EA6D3B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68690" y="5122052"/>
            <a:ext cx="234000" cy="12592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1199456" y="333375"/>
            <a:ext cx="8208000" cy="323892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598" b="1" i="0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CH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1199456" y="3716313"/>
            <a:ext cx="8208912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CH"/>
              <a:t>Untertitel der Präsentation</a:t>
            </a:r>
          </a:p>
          <a:p>
            <a:pPr lvl="1"/>
            <a:r>
              <a:rPr lang="de-CH"/>
              <a:t>Zweite Ebene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4DA4C0F-BD57-42EC-AEC7-91D38369F6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5697252"/>
            <a:ext cx="8208912" cy="6840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de-CH"/>
              <a:t>C2 Internal</a:t>
            </a:r>
          </a:p>
        </p:txBody>
      </p:sp>
    </p:spTree>
    <p:extLst>
      <p:ext uri="{BB962C8B-B14F-4D97-AF65-F5344CB8AC3E}">
        <p14:creationId xmlns:p14="http://schemas.microsoft.com/office/powerpoint/2010/main" val="13619524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8A6DBF-D386-4CDB-9971-9F176FA694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000" y="936000"/>
            <a:ext cx="9900000" cy="5568750"/>
          </a:xfrm>
          <a:prstGeom prst="rect">
            <a:avLst/>
          </a:prstGeom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1484315"/>
            <a:ext cx="8208000" cy="2160711"/>
          </a:xfrm>
        </p:spPr>
        <p:txBody>
          <a:bodyPr lIns="0" tIns="0" bIns="50400" anchor="b"/>
          <a:lstStyle>
            <a:lvl1pPr>
              <a:lnSpc>
                <a:spcPct val="90000"/>
              </a:lnSpc>
              <a:defRPr sz="4399" b="1" spc="-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CH"/>
              <a:t>Kapiteltrenner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black">
          <a:xfrm>
            <a:off x="1200026" y="3717032"/>
            <a:ext cx="8208000" cy="1872556"/>
          </a:xfrm>
        </p:spPr>
        <p:txBody>
          <a:bodyPr lIns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5pPr>
            <a:lvl6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6pPr>
            <a:lvl7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7pPr>
            <a:lvl8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8pPr>
            <a:lvl9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de-CH"/>
              <a:t>Optionale Kurzbeschreibung des aktuellen Kapitels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>
          <a:xfrm rot="16200000">
            <a:off x="-1645334" y="3393000"/>
            <a:ext cx="4105278" cy="28790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011907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1199456" y="1484315"/>
            <a:ext cx="8208000" cy="2160711"/>
          </a:xfrm>
        </p:spPr>
        <p:txBody>
          <a:bodyPr tIns="0" bIns="50400" anchor="b"/>
          <a:lstStyle>
            <a:lvl1pPr>
              <a:lnSpc>
                <a:spcPct val="90000"/>
              </a:lnSpc>
              <a:defRPr sz="4399" b="1" spc="-5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CH"/>
              <a:t>Kapiteltrenner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gray">
          <a:xfrm>
            <a:off x="1200026" y="3717032"/>
            <a:ext cx="8208000" cy="187220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999" b="0" spc="-50" baseline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CH"/>
              <a:t>Optionale Kurzbeschreibung des aktuellen Kapitels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05E948-0429-4BA5-BE6A-0FB567FE17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1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858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ing |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4784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>
          <a:xfrm rot="16200000">
            <a:off x="-1645334" y="3393000"/>
            <a:ext cx="4105278" cy="287903"/>
          </a:xfrm>
        </p:spPr>
        <p:txBody>
          <a:bodyPr/>
          <a:lstStyle/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56772B1F-B86A-452C-8BEE-2355B59EA550}"/>
              </a:ext>
            </a:extLst>
          </p:cNvPr>
          <p:cNvSpPr>
            <a:spLocks noGrp="1"/>
          </p:cNvSpPr>
          <p:nvPr>
            <p:ph idx="16" hasCustomPrompt="1"/>
          </p:nvPr>
        </p:nvSpPr>
        <p:spPr bwMode="black">
          <a:xfrm>
            <a:off x="6600057" y="1484784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4605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  <p15:guide id="2" pos="4158">
          <p15:clr>
            <a:srgbClr val="547EBF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ing | Conten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3940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5112000" cy="720000"/>
          </a:xfrm>
        </p:spPr>
        <p:txBody>
          <a:bodyPr tIns="28800"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09E298D1-1B8A-48BA-B429-C8DD2EAF64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600826" y="0"/>
            <a:ext cx="5591175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CH"/>
              <a:t>Bild durch Klick </a:t>
            </a:r>
            <a:br>
              <a:rPr lang="de-CH"/>
            </a:br>
            <a:r>
              <a:rPr lang="de-CH"/>
              <a:t>auf das Icon einfügen.</a:t>
            </a:r>
          </a:p>
        </p:txBody>
      </p:sp>
    </p:spTree>
    <p:extLst>
      <p:ext uri="{BB962C8B-B14F-4D97-AF65-F5344CB8AC3E}">
        <p14:creationId xmlns:p14="http://schemas.microsoft.com/office/powerpoint/2010/main" val="455150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76">
          <p15:clr>
            <a:srgbClr val="547EBF"/>
          </p15:clr>
        </p15:guide>
        <p15:guide id="3" pos="4158">
          <p15:clr>
            <a:srgbClr val="547EBF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5" y="3716610"/>
            <a:ext cx="10512000" cy="2665140"/>
          </a:xfrm>
        </p:spPr>
        <p:txBody>
          <a:bodyPr/>
          <a:lstStyle>
            <a:lvl1pPr>
              <a:defRPr sz="1999"/>
            </a:lvl1pPr>
            <a:lvl2pPr>
              <a:defRPr sz="1999"/>
            </a:lvl2pPr>
            <a:lvl3pPr>
              <a:defRPr sz="19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2348880"/>
            <a:ext cx="10512000" cy="1224136"/>
          </a:xfrm>
        </p:spPr>
        <p:txBody>
          <a:bodyPr bIns="28800" anchor="b"/>
          <a:lstStyle>
            <a:lvl1pPr>
              <a:lnSpc>
                <a:spcPct val="90000"/>
              </a:lnSpc>
              <a:defRPr sz="3199" spc="-50" baseline="0">
                <a:latin typeface="+mj-lt"/>
              </a:defRPr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62715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orient="horz" pos="2341">
          <p15:clr>
            <a:srgbClr val="547EBF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3716610"/>
            <a:ext cx="5112000" cy="2665140"/>
          </a:xfrm>
        </p:spPr>
        <p:txBody>
          <a:bodyPr/>
          <a:lstStyle>
            <a:lvl1pPr>
              <a:defRPr sz="1999"/>
            </a:lvl1pPr>
            <a:lvl2pPr>
              <a:defRPr sz="1999"/>
            </a:lvl2pPr>
            <a:lvl3pPr>
              <a:defRPr sz="19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 marL="1259622" indent="0">
              <a:buNone/>
              <a:defRPr sz="1999"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8"/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8" y="2348880"/>
            <a:ext cx="5112000" cy="1223714"/>
          </a:xfrm>
        </p:spPr>
        <p:txBody>
          <a:bodyPr bIns="28800" anchor="b"/>
          <a:lstStyle>
            <a:lvl1pPr>
              <a:lnSpc>
                <a:spcPct val="90000"/>
              </a:lnSpc>
              <a:defRPr sz="3199" spc="-50" baseline="0">
                <a:latin typeface="+mj-lt"/>
              </a:defRPr>
            </a:lvl1pPr>
          </a:lstStyle>
          <a:p>
            <a:r>
              <a:rPr lang="de-CH"/>
              <a:t>Titel durch Klicken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461ED10A-0495-4A89-BA52-79C00234B56E}"/>
              </a:ext>
            </a:extLst>
          </p:cNvPr>
          <p:cNvSpPr>
            <a:spLocks noGrp="1"/>
          </p:cNvSpPr>
          <p:nvPr>
            <p:ph idx="16" hasCustomPrompt="1"/>
          </p:nvPr>
        </p:nvSpPr>
        <p:spPr bwMode="gray">
          <a:xfrm>
            <a:off x="6600826" y="0"/>
            <a:ext cx="5591175" cy="6858000"/>
          </a:xfrm>
          <a:noFill/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2756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pos="3976">
          <p15:clr>
            <a:srgbClr val="547EBF"/>
          </p15:clr>
        </p15:guide>
        <p15:guide id="3" pos="4158">
          <p15:clr>
            <a:srgbClr val="547EBF"/>
          </p15:clr>
        </p15:guide>
        <p15:guide id="4" orient="horz" pos="2331">
          <p15:clr>
            <a:srgbClr val="547EBF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Conten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>
            <a:extLst>
              <a:ext uri="{FF2B5EF4-FFF2-40B4-BE49-F238E27FC236}">
                <a16:creationId xmlns:a16="http://schemas.microsoft.com/office/drawing/2014/main" id="{2E310726-F0F9-435D-B724-F278EC7290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199457" y="0"/>
            <a:ext cx="4536504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CH"/>
              <a:t>Bild durch Klick </a:t>
            </a:r>
            <a:br>
              <a:rPr lang="de-CH"/>
            </a:br>
            <a:r>
              <a:rPr lang="de-CH"/>
              <a:t>auf das Icon einfügen.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6600057" y="3716610"/>
            <a:ext cx="5112000" cy="2665140"/>
          </a:xfrm>
        </p:spPr>
        <p:txBody>
          <a:bodyPr/>
          <a:lstStyle>
            <a:lvl1pPr>
              <a:defRPr sz="1999"/>
            </a:lvl1pPr>
            <a:lvl2pPr>
              <a:defRPr sz="1999"/>
            </a:lvl2pPr>
            <a:lvl3pPr>
              <a:defRPr sz="19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6600058" y="2348880"/>
            <a:ext cx="5112000" cy="1223714"/>
          </a:xfrm>
        </p:spPr>
        <p:txBody>
          <a:bodyPr bIns="28800" anchor="b"/>
          <a:lstStyle>
            <a:lvl1pPr>
              <a:lnSpc>
                <a:spcPct val="90000"/>
              </a:lnSpc>
              <a:defRPr sz="3199" spc="-50" baseline="0">
                <a:latin typeface="+mj-lt"/>
              </a:defRPr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43318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pos="4158">
          <p15:clr>
            <a:srgbClr val="547EBF"/>
          </p15:clr>
        </p15:guide>
        <p15:guide id="3" pos="3613">
          <p15:clr>
            <a:srgbClr val="547EBF"/>
          </p15:clr>
        </p15:guide>
        <p15:guide id="4" orient="horz" pos="2341">
          <p15:clr>
            <a:srgbClr val="547EBF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CH"/>
              <a:t>Bild durch Klick </a:t>
            </a:r>
            <a:br>
              <a:rPr lang="de-CH"/>
            </a:br>
            <a:r>
              <a:rPr lang="de-CH"/>
              <a:t>auf das Icon einfügen.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/>
              <a:t>Ersteller, Datum, Dokumentenname, C2 Internal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C7B15AF-35F6-4342-BFFD-60CEF2991A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5601" y="360000"/>
            <a:ext cx="342000" cy="460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C0A1EC-77F3-4323-93F3-DA7A757DE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933056"/>
            <a:ext cx="5183882" cy="1656000"/>
          </a:xfrm>
        </p:spPr>
        <p:txBody>
          <a:bodyPr tIns="0"/>
          <a:lstStyle>
            <a:lvl1pPr>
              <a:lnSpc>
                <a:spcPct val="90000"/>
              </a:lnSpc>
              <a:defRPr sz="3199"/>
            </a:lvl1pPr>
          </a:lstStyle>
          <a:p>
            <a:pPr lvl="0"/>
            <a:r>
              <a:rPr lang="de-CH"/>
              <a:t>Text durch Klicken </a:t>
            </a:r>
            <a:br>
              <a:rPr lang="de-CH"/>
            </a:br>
            <a:r>
              <a:rPr lang="de-CH"/>
              <a:t>bearbeiten.</a:t>
            </a:r>
          </a:p>
        </p:txBody>
      </p:sp>
    </p:spTree>
    <p:extLst>
      <p:ext uri="{BB962C8B-B14F-4D97-AF65-F5344CB8AC3E}">
        <p14:creationId xmlns:p14="http://schemas.microsoft.com/office/powerpoint/2010/main" val="168293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ing |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4784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>
          <a:xfrm rot="16200000">
            <a:off x="-1645334" y="3392999"/>
            <a:ext cx="4105278" cy="287903"/>
          </a:xfrm>
        </p:spPr>
        <p:txBody>
          <a:bodyPr/>
          <a:lstStyle/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56772B1F-B86A-452C-8BEE-2355B59EA550}"/>
              </a:ext>
            </a:extLst>
          </p:cNvPr>
          <p:cNvSpPr>
            <a:spLocks noGrp="1"/>
          </p:cNvSpPr>
          <p:nvPr>
            <p:ph idx="16" hasCustomPrompt="1"/>
          </p:nvPr>
        </p:nvSpPr>
        <p:spPr bwMode="black">
          <a:xfrm>
            <a:off x="6600056" y="1484784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2421158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  <p15:guide id="2" pos="4158">
          <p15:clr>
            <a:srgbClr val="547EBF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2">
            <a:extLst>
              <a:ext uri="{FF2B5EF4-FFF2-40B4-BE49-F238E27FC236}">
                <a16:creationId xmlns:a16="http://schemas.microsoft.com/office/drawing/2014/main" id="{FFE83DF9-E204-46D1-B25D-8DD4175C6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28" r="-3007"/>
          <a:stretch/>
        </p:blipFill>
        <p:spPr>
          <a:xfrm>
            <a:off x="1203658" y="0"/>
            <a:ext cx="4640315" cy="6858000"/>
          </a:xfrm>
          <a:prstGeom prst="rect">
            <a:avLst/>
          </a:prstGeom>
          <a:ln>
            <a:noFill/>
          </a:ln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D46F054-5B83-4656-A174-AFA2194CAC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200025" y="1484315"/>
            <a:ext cx="5112000" cy="4897437"/>
          </a:xfrm>
        </p:spPr>
        <p:txBody>
          <a:bodyPr l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2660515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96BEA9E-AA8A-4009-9F77-9A844B1639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199456" y="1484315"/>
            <a:ext cx="5112000" cy="48974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8744BB-555F-45E2-92B2-3298A462D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1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13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5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9196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Ersteller, Datum, Dokumentenname, C2 Internal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3E6DB4-7ADC-4B55-8AD8-3BA360268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Titel durch Klicken bearbeiten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9F3D12-0829-4466-A8F8-35405B4F1E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1" y="360000"/>
            <a:ext cx="342000" cy="462162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B94C8E0-E39E-40CF-9F7E-CFC728DE0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117266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| 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rgbClr val="33333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15E00E-D6FB-4E33-8601-E8BA89784C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Titel durch Klicken bearbeiten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442036-1C04-47BC-98AD-23710B5C32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1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443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858615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Inhalt (grau) - Ci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auer Overlay"/>
          <p:cNvSpPr/>
          <p:nvPr/>
        </p:nvSpPr>
        <p:spPr>
          <a:xfrm>
            <a:off x="0" y="1782264"/>
            <a:ext cx="12192000" cy="4828800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2" tIns="45707" rIns="91352" bIns="45707" rtlCol="0" anchor="ctr"/>
          <a:lstStyle/>
          <a:p>
            <a:pPr algn="ctr" defTabSz="913311"/>
            <a:endParaRPr lang="de-DE" sz="2399">
              <a:solidFill>
                <a:prstClr val="white"/>
              </a:solidFill>
            </a:endParaRPr>
          </a:p>
        </p:txBody>
      </p:sp>
      <p:grpSp>
        <p:nvGrpSpPr>
          <p:cNvPr id="2" name="Schatten" hidden="1"/>
          <p:cNvGrpSpPr/>
          <p:nvPr/>
        </p:nvGrpSpPr>
        <p:grpSpPr>
          <a:xfrm>
            <a:off x="-2" y="1447380"/>
            <a:ext cx="12192003" cy="5498573"/>
            <a:chOff x="-1" y="1085533"/>
            <a:chExt cx="9144002" cy="4123930"/>
          </a:xfrm>
        </p:grpSpPr>
        <p:pic>
          <p:nvPicPr>
            <p:cNvPr id="8" name="Schatten unten"/>
            <p:cNvPicPr>
              <a:picLocks noChangeAspect="1" noChangeArrowheads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0" y="4958298"/>
              <a:ext cx="9144001" cy="251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Schatten oben"/>
            <p:cNvPicPr>
              <a:picLocks noChangeAspect="1" noChangeArrowheads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" y="1085533"/>
              <a:ext cx="9144001" cy="251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Inhaltsplatzhalter"/>
          <p:cNvSpPr>
            <a:spLocks noGrp="1"/>
          </p:cNvSpPr>
          <p:nvPr>
            <p:ph sz="quarter" idx="14"/>
          </p:nvPr>
        </p:nvSpPr>
        <p:spPr>
          <a:xfrm>
            <a:off x="838201" y="2022264"/>
            <a:ext cx="10515600" cy="4348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Titel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1283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912575" y="1196755"/>
            <a:ext cx="10366850" cy="360239"/>
          </a:xfrm>
        </p:spPr>
        <p:txBody>
          <a:bodyPr tIns="36000"/>
          <a:lstStyle>
            <a:lvl1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2798" spc="-10" baseline="0">
                <a:latin typeface="+mj-lt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6</a:t>
            </a:r>
          </a:p>
          <a:p>
            <a:pPr lvl="6"/>
            <a:r>
              <a:rPr lang="de-DE"/>
              <a:t>7</a:t>
            </a:r>
          </a:p>
          <a:p>
            <a:pPr lvl="7"/>
            <a:r>
              <a:rPr lang="de-DE"/>
              <a:t>8</a:t>
            </a:r>
          </a:p>
          <a:p>
            <a:pPr lvl="8"/>
            <a:r>
              <a:rPr lang="de-DE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5297707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7447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| Neg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>
            <a:extLst>
              <a:ext uri="{FF2B5EF4-FFF2-40B4-BE49-F238E27FC236}">
                <a16:creationId xmlns:a16="http://schemas.microsoft.com/office/drawing/2014/main" id="{4CAA1A37-9204-4A25-9054-31917E4255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1999" cy="6858000"/>
          </a:xfrm>
          <a:solidFill>
            <a:srgbClr val="DDE3E7"/>
          </a:solidFill>
        </p:spPr>
        <p:txBody>
          <a:bodyPr lIns="9432000" rIns="50400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de-CH"/>
              <a:t>Um ein Bild einzufügen, markieren Sie bitte den Bildplatzhalter und setzen </a:t>
            </a:r>
            <a:br>
              <a:rPr lang="de-CH"/>
            </a:br>
            <a:r>
              <a:rPr lang="de-CH"/>
              <a:t>Sie ihn mit Hilfe der rechten Maustaste in den Vordergrund. Durch ein Klick auf das Icon können Sie nun ein Bild einsetzen. </a:t>
            </a:r>
            <a:br>
              <a:rPr lang="de-CH"/>
            </a:br>
            <a:br>
              <a:rPr lang="de-CH"/>
            </a:br>
            <a:r>
              <a:rPr lang="de-CH"/>
              <a:t>Betätigen Sie danach die Zurücksetz-Schaltfläche auf dem Start Menüreiter.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DB9E957-3F55-4CEB-ABFA-916F4BB161A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 bwMode="gray">
          <a:xfrm>
            <a:off x="263352" y="5120522"/>
            <a:ext cx="234000" cy="1260806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1199456" y="333375"/>
            <a:ext cx="8208000" cy="323900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600" b="1" i="0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CH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99456" y="3716313"/>
            <a:ext cx="8208000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CH"/>
              <a:t>Untertitel der Präsentation</a:t>
            </a:r>
          </a:p>
          <a:p>
            <a:pPr lvl="1"/>
            <a:r>
              <a:rPr lang="de-CH"/>
              <a:t>Zweite Ebene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2FBF00-184A-445D-86C9-C33582C676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55600" y="360000"/>
            <a:ext cx="342000" cy="4608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13843B-397A-4AF2-BA72-5D7D093BB5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5697252"/>
            <a:ext cx="8208912" cy="6840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C2 Internal</a:t>
            </a:r>
          </a:p>
        </p:txBody>
      </p:sp>
    </p:spTree>
    <p:extLst>
      <p:ext uri="{BB962C8B-B14F-4D97-AF65-F5344CB8AC3E}">
        <p14:creationId xmlns:p14="http://schemas.microsoft.com/office/powerpoint/2010/main" val="14329600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ing | Conten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3940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5112000" cy="720000"/>
          </a:xfrm>
        </p:spPr>
        <p:txBody>
          <a:bodyPr tIns="28800"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09E298D1-1B8A-48BA-B429-C8DD2EAF64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600825" y="0"/>
            <a:ext cx="5591175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CH"/>
              <a:t>Bild durch Klick </a:t>
            </a:r>
            <a:br>
              <a:rPr lang="de-CH"/>
            </a:br>
            <a:r>
              <a:rPr lang="de-CH"/>
              <a:t>auf das Icon einfügen.</a:t>
            </a:r>
          </a:p>
        </p:txBody>
      </p:sp>
    </p:spTree>
    <p:extLst>
      <p:ext uri="{BB962C8B-B14F-4D97-AF65-F5344CB8AC3E}">
        <p14:creationId xmlns:p14="http://schemas.microsoft.com/office/powerpoint/2010/main" val="2091954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76">
          <p15:clr>
            <a:srgbClr val="547EBF"/>
          </p15:clr>
        </p15:guide>
        <p15:guide id="3" pos="4158">
          <p15:clr>
            <a:srgbClr val="547EBF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4784"/>
            <a:ext cx="105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>
          <a:xfrm rot="16200000">
            <a:off x="-1645334" y="3392999"/>
            <a:ext cx="4105278" cy="287903"/>
          </a:xfrm>
        </p:spPr>
        <p:txBody>
          <a:bodyPr/>
          <a:lstStyle/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627907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1999" cy="6858000"/>
          </a:xfrm>
          <a:solidFill>
            <a:srgbClr val="DDE3E7"/>
          </a:solidFill>
        </p:spPr>
        <p:txBody>
          <a:bodyPr lIns="9432000" rIns="50400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de-CH"/>
              <a:t>Um ein Bild einzufügen, markieren Sie bitte den Bildplatzhalter und setzen </a:t>
            </a:r>
            <a:br>
              <a:rPr lang="de-CH"/>
            </a:br>
            <a:r>
              <a:rPr lang="de-CH"/>
              <a:t>Sie ihn mit Hilfe der rechten Maustaste in den Vordergrund. Durch ein Klick auf das Icon können Sie nun ein Bild einsetzen. </a:t>
            </a:r>
            <a:br>
              <a:rPr lang="de-CH"/>
            </a:br>
            <a:br>
              <a:rPr lang="de-CH"/>
            </a:br>
            <a:r>
              <a:rPr lang="de-CH"/>
              <a:t>Betätigen Sie danach die Zurücksetz-Schaltfläche auf dem Start Menüreiter.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DB9E957-3F55-4CEB-ABFA-916F4BB161A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 bwMode="gray">
          <a:xfrm>
            <a:off x="263352" y="5120522"/>
            <a:ext cx="234000" cy="1260806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1199456" y="333375"/>
            <a:ext cx="8208000" cy="323900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600" b="1" i="0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CH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1199456" y="3716313"/>
            <a:ext cx="8208000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CH"/>
              <a:t>Untertitel der Präsentation</a:t>
            </a:r>
          </a:p>
          <a:p>
            <a:pPr lvl="1"/>
            <a:r>
              <a:rPr lang="de-CH"/>
              <a:t>Zweite Ebene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2FBF00-184A-445D-86C9-C33582C676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55600" y="360000"/>
            <a:ext cx="342000" cy="4608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03D8CB2-41CB-4CCC-B703-F61C7EC5C9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5697252"/>
            <a:ext cx="8208912" cy="6840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de-CH"/>
              <a:t>C2 Internal</a:t>
            </a:r>
          </a:p>
        </p:txBody>
      </p:sp>
    </p:spTree>
    <p:extLst>
      <p:ext uri="{BB962C8B-B14F-4D97-AF65-F5344CB8AC3E}">
        <p14:creationId xmlns:p14="http://schemas.microsoft.com/office/powerpoint/2010/main" val="27648731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FFBCEC-083E-4021-B64C-845DC1BCCE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3279" y="1484313"/>
            <a:ext cx="8109296" cy="4897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113FC-C0DE-475B-B48F-F341EA6D3B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68689" y="5122052"/>
            <a:ext cx="234000" cy="12592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1199456" y="333375"/>
            <a:ext cx="8208000" cy="323892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6600" b="1" i="0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CH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1199456" y="3716313"/>
            <a:ext cx="8208912" cy="72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CH"/>
              <a:t>Untertitel der Präsentation</a:t>
            </a:r>
          </a:p>
          <a:p>
            <a:pPr lvl="1"/>
            <a:r>
              <a:rPr lang="de-CH"/>
              <a:t>Zweite Ebene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4DA4C0F-BD57-42EC-AEC7-91D38369F6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5697252"/>
            <a:ext cx="8208912" cy="6840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de-CH"/>
              <a:t>C2 Internal</a:t>
            </a:r>
          </a:p>
        </p:txBody>
      </p:sp>
    </p:spTree>
    <p:extLst>
      <p:ext uri="{BB962C8B-B14F-4D97-AF65-F5344CB8AC3E}">
        <p14:creationId xmlns:p14="http://schemas.microsoft.com/office/powerpoint/2010/main" val="17545423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8A6DBF-D386-4CDB-9971-9F176FA694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000" y="936000"/>
            <a:ext cx="9900000" cy="5568750"/>
          </a:xfrm>
          <a:prstGeom prst="rect">
            <a:avLst/>
          </a:prstGeom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1484313"/>
            <a:ext cx="8208000" cy="2160711"/>
          </a:xfrm>
        </p:spPr>
        <p:txBody>
          <a:bodyPr lIns="0" tIns="0" bIns="50400" anchor="b"/>
          <a:lstStyle>
            <a:lvl1pPr>
              <a:lnSpc>
                <a:spcPct val="90000"/>
              </a:lnSpc>
              <a:defRPr sz="4400" b="1" spc="-5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e-CH"/>
              <a:t>Kapiteltrenner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black">
          <a:xfrm>
            <a:off x="1200026" y="3717032"/>
            <a:ext cx="8208000" cy="1872556"/>
          </a:xfrm>
        </p:spPr>
        <p:txBody>
          <a:bodyPr lIns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5pPr>
            <a:lvl6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6pPr>
            <a:lvl7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7pPr>
            <a:lvl8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8pPr>
            <a:lvl9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de-CH"/>
              <a:t>Optionale Kurzbeschreibung des aktuellen Kapitels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>
          <a:xfrm rot="16200000">
            <a:off x="-1645334" y="3392999"/>
            <a:ext cx="4105278" cy="28790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333332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1199456" y="1484313"/>
            <a:ext cx="8208000" cy="2160711"/>
          </a:xfrm>
        </p:spPr>
        <p:txBody>
          <a:bodyPr tIns="0" bIns="50400" anchor="b"/>
          <a:lstStyle>
            <a:lvl1pPr>
              <a:lnSpc>
                <a:spcPct val="90000"/>
              </a:lnSpc>
              <a:defRPr sz="4400" b="1" spc="-5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CH"/>
              <a:t>Kapiteltrenner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gray">
          <a:xfrm>
            <a:off x="1200026" y="3717032"/>
            <a:ext cx="8208000" cy="187220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 spc="-50" baseline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CH"/>
              <a:t>Optionale Kurzbeschreibung des aktuellen Kapitels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05E948-0429-4BA5-BE6A-0FB567FE17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606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ing |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4784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>
          <a:xfrm rot="16200000">
            <a:off x="-1645334" y="3392999"/>
            <a:ext cx="4105278" cy="287903"/>
          </a:xfrm>
        </p:spPr>
        <p:txBody>
          <a:bodyPr/>
          <a:lstStyle/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56772B1F-B86A-452C-8BEE-2355B59EA550}"/>
              </a:ext>
            </a:extLst>
          </p:cNvPr>
          <p:cNvSpPr>
            <a:spLocks noGrp="1"/>
          </p:cNvSpPr>
          <p:nvPr>
            <p:ph idx="16" hasCustomPrompt="1"/>
          </p:nvPr>
        </p:nvSpPr>
        <p:spPr bwMode="black">
          <a:xfrm>
            <a:off x="6600056" y="1484784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1011877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  <p15:guide id="2" pos="4158">
          <p15:clr>
            <a:srgbClr val="547EBF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ing | Conten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1483940"/>
            <a:ext cx="5112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32656"/>
            <a:ext cx="5112000" cy="720000"/>
          </a:xfrm>
        </p:spPr>
        <p:txBody>
          <a:bodyPr tIns="28800"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09E298D1-1B8A-48BA-B429-C8DD2EAF64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600825" y="0"/>
            <a:ext cx="5591175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CH"/>
              <a:t>Bild durch Klick </a:t>
            </a:r>
            <a:br>
              <a:rPr lang="de-CH"/>
            </a:br>
            <a:r>
              <a:rPr lang="de-CH"/>
              <a:t>auf das Icon einfügen.</a:t>
            </a:r>
          </a:p>
        </p:txBody>
      </p:sp>
    </p:spTree>
    <p:extLst>
      <p:ext uri="{BB962C8B-B14F-4D97-AF65-F5344CB8AC3E}">
        <p14:creationId xmlns:p14="http://schemas.microsoft.com/office/powerpoint/2010/main" val="1440251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76">
          <p15:clr>
            <a:srgbClr val="547EBF"/>
          </p15:clr>
        </p15:guide>
        <p15:guide id="3" pos="4158">
          <p15:clr>
            <a:srgbClr val="547EBF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5" y="3716610"/>
            <a:ext cx="10512000" cy="266514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2348880"/>
            <a:ext cx="10512000" cy="1224136"/>
          </a:xfrm>
        </p:spPr>
        <p:txBody>
          <a:bodyPr bIns="28800" anchor="b"/>
          <a:lstStyle>
            <a:lvl1pPr>
              <a:lnSpc>
                <a:spcPct val="90000"/>
              </a:lnSpc>
              <a:defRPr sz="3200" spc="-50" baseline="0">
                <a:latin typeface="+mj-lt"/>
              </a:defRPr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20884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orient="horz" pos="2341">
          <p15:clr>
            <a:srgbClr val="547EBF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6" y="3716610"/>
            <a:ext cx="5112000" cy="266514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 marL="1260000" indent="0">
              <a:buNone/>
              <a:defRPr sz="2000"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8"/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8" y="2348880"/>
            <a:ext cx="5112000" cy="1223714"/>
          </a:xfrm>
        </p:spPr>
        <p:txBody>
          <a:bodyPr bIns="28800" anchor="b"/>
          <a:lstStyle>
            <a:lvl1pPr>
              <a:lnSpc>
                <a:spcPct val="90000"/>
              </a:lnSpc>
              <a:defRPr sz="3200" spc="-50" baseline="0">
                <a:latin typeface="+mj-lt"/>
              </a:defRPr>
            </a:lvl1pPr>
          </a:lstStyle>
          <a:p>
            <a:r>
              <a:rPr lang="de-CH"/>
              <a:t>Titel durch Klicken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461ED10A-0495-4A89-BA52-79C00234B56E}"/>
              </a:ext>
            </a:extLst>
          </p:cNvPr>
          <p:cNvSpPr>
            <a:spLocks noGrp="1"/>
          </p:cNvSpPr>
          <p:nvPr>
            <p:ph idx="16" hasCustomPrompt="1"/>
          </p:nvPr>
        </p:nvSpPr>
        <p:spPr bwMode="gray">
          <a:xfrm>
            <a:off x="6600825" y="0"/>
            <a:ext cx="5591175" cy="6858000"/>
          </a:xfrm>
          <a:noFill/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CH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3709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pos="3976">
          <p15:clr>
            <a:srgbClr val="547EBF"/>
          </p15:clr>
        </p15:guide>
        <p15:guide id="3" pos="4158">
          <p15:clr>
            <a:srgbClr val="547EBF"/>
          </p15:clr>
        </p15:guide>
        <p15:guide id="4" orient="horz" pos="2331">
          <p15:clr>
            <a:srgbClr val="547EBF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Conten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>
            <a:extLst>
              <a:ext uri="{FF2B5EF4-FFF2-40B4-BE49-F238E27FC236}">
                <a16:creationId xmlns:a16="http://schemas.microsoft.com/office/drawing/2014/main" id="{2E310726-F0F9-435D-B724-F278EC7290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199456" y="0"/>
            <a:ext cx="4536504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CH"/>
              <a:t>Bild durch Klick </a:t>
            </a:r>
            <a:br>
              <a:rPr lang="de-CH"/>
            </a:br>
            <a:r>
              <a:rPr lang="de-CH"/>
              <a:t>auf das Icon einfügen.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6600056" y="3716610"/>
            <a:ext cx="5112000" cy="266514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6600057" y="2348880"/>
            <a:ext cx="5112000" cy="1223714"/>
          </a:xfrm>
        </p:spPr>
        <p:txBody>
          <a:bodyPr bIns="28800" anchor="b"/>
          <a:lstStyle>
            <a:lvl1pPr>
              <a:lnSpc>
                <a:spcPct val="90000"/>
              </a:lnSpc>
              <a:defRPr sz="3200" spc="-50" baseline="0">
                <a:latin typeface="+mj-lt"/>
              </a:defRPr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7258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pos="4158">
          <p15:clr>
            <a:srgbClr val="547EBF"/>
          </p15:clr>
        </p15:guide>
        <p15:guide id="3" pos="3613">
          <p15:clr>
            <a:srgbClr val="547EBF"/>
          </p15:clr>
        </p15:guide>
        <p15:guide id="4" orient="horz" pos="2341">
          <p15:clr>
            <a:srgbClr val="547EBF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|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1199455" y="3716610"/>
            <a:ext cx="10512000" cy="266514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6" y="2348880"/>
            <a:ext cx="10512000" cy="1224136"/>
          </a:xfrm>
        </p:spPr>
        <p:txBody>
          <a:bodyPr bIns="28800" anchor="b"/>
          <a:lstStyle>
            <a:lvl1pPr>
              <a:lnSpc>
                <a:spcPct val="90000"/>
              </a:lnSpc>
              <a:defRPr sz="3200" spc="-50" baseline="0">
                <a:latin typeface="+mj-lt"/>
              </a:defRPr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1010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47EBF"/>
          </p15:clr>
        </p15:guide>
        <p15:guide id="2" orient="horz" pos="2341">
          <p15:clr>
            <a:srgbClr val="547EBF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rgbClr val="DDE3E7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latin typeface="+mn-lt"/>
              </a:defRPr>
            </a:lvl1pPr>
          </a:lstStyle>
          <a:p>
            <a:r>
              <a:rPr lang="de-CH"/>
              <a:t>Bild durch Klick </a:t>
            </a:r>
            <a:br>
              <a:rPr lang="de-CH"/>
            </a:br>
            <a:r>
              <a:rPr lang="de-CH"/>
              <a:t>auf das Icon einfügen.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/>
              <a:t>Ersteller, Datum, Dokumentenname, C2 Internal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C7B15AF-35F6-4342-BFFD-60CEF2991A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5600" y="360000"/>
            <a:ext cx="342000" cy="460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C0A1EC-77F3-4323-93F3-DA7A757DE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199456" y="3933056"/>
            <a:ext cx="5183882" cy="1656000"/>
          </a:xfrm>
        </p:spPr>
        <p:txBody>
          <a:bodyPr tIns="0"/>
          <a:lstStyle>
            <a:lvl1pPr>
              <a:lnSpc>
                <a:spcPct val="90000"/>
              </a:lnSpc>
              <a:defRPr sz="3200"/>
            </a:lvl1pPr>
          </a:lstStyle>
          <a:p>
            <a:pPr lvl="0"/>
            <a:r>
              <a:rPr lang="de-CH"/>
              <a:t>Text durch Klicken </a:t>
            </a:r>
            <a:br>
              <a:rPr lang="de-CH"/>
            </a:br>
            <a:r>
              <a:rPr lang="de-CH"/>
              <a:t>bearbeiten.</a:t>
            </a:r>
          </a:p>
        </p:txBody>
      </p:sp>
    </p:spTree>
    <p:extLst>
      <p:ext uri="{BB962C8B-B14F-4D97-AF65-F5344CB8AC3E}">
        <p14:creationId xmlns:p14="http://schemas.microsoft.com/office/powerpoint/2010/main" val="30069318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2">
            <a:extLst>
              <a:ext uri="{FF2B5EF4-FFF2-40B4-BE49-F238E27FC236}">
                <a16:creationId xmlns:a16="http://schemas.microsoft.com/office/drawing/2014/main" id="{FFE83DF9-E204-46D1-B25D-8DD4175C6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28" r="-3007"/>
          <a:stretch/>
        </p:blipFill>
        <p:spPr>
          <a:xfrm>
            <a:off x="1203657" y="0"/>
            <a:ext cx="4640315" cy="6858000"/>
          </a:xfrm>
          <a:prstGeom prst="rect">
            <a:avLst/>
          </a:prstGeom>
          <a:ln>
            <a:noFill/>
          </a:ln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D46F054-5B83-4656-A174-AFA2194CAC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200024" y="1484313"/>
            <a:ext cx="5112000" cy="4897437"/>
          </a:xfrm>
        </p:spPr>
        <p:txBody>
          <a:bodyPr l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860175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96BEA9E-AA8A-4009-9F77-9A844B1639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199456" y="1484313"/>
            <a:ext cx="5112000" cy="48974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8744BB-555F-45E2-92B2-3298A462D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18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547EBF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>
          <a:xfrm>
            <a:off x="1199455" y="332656"/>
            <a:ext cx="105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299013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|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Ersteller, Datum, Dokumentenname, C2 Internal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3E6DB4-7ADC-4B55-8AD8-3BA360268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Titel durch Klicken bearbeiten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9F3D12-0829-4466-A8F8-35405B4F1E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B94C8E0-E39E-40CF-9F7E-CFC728DE0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777130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| 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72BFDC-25B3-4B53-8F94-0FA71FB9C71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rgbClr val="33333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15E00E-D6FB-4E33-8601-E8BA89784C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Titel durch Klicken bearbeiten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442036-1C04-47BC-98AD-23710B5C32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135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FF9B0DE-3FEB-4AA0-B465-B80EF7C1333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303698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 18pt" userDrawn="1">
  <p:cSld name="Titel und Inhalt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1"/>
            </a:lvl1pPr>
            <a:lvl2pPr>
              <a:defRPr sz="2401"/>
            </a:lvl2pPr>
            <a:lvl3pPr>
              <a:defRPr sz="2401"/>
            </a:lvl3pPr>
            <a:lvl4pPr>
              <a:defRPr sz="2401"/>
            </a:lvl4pPr>
            <a:lvl5pPr>
              <a:defRPr sz="2401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775B89-C789-4AAF-86F7-AACDB0537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Schwerzenbach, 10. November 2017</a:t>
            </a:r>
            <a:endParaRPr lang="de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2E1907-4D33-4EE5-806C-C646C2CA5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Swiss Industry 4.0 Award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053149-D0D9-494A-B4BA-768710A3D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37FA0-386D-422A-B5CC-591A506A1ED3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6C91178-66D9-4A5C-BAB4-6F6B0D604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25B757E-8414-4298-89E0-4ED6324D90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670" y="740606"/>
            <a:ext cx="8015815" cy="575942"/>
          </a:xfrm>
        </p:spPr>
        <p:txBody>
          <a:bodyPr/>
          <a:lstStyle>
            <a:lvl1pPr>
              <a:defRPr sz="3200" b="1"/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633929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ntakt auf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27227" y="260562"/>
            <a:ext cx="10465453" cy="1152159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CH"/>
              <a:t>29.10.18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F4152B43-0D93-45A1-BE43-5405A99BCA7F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en-GB"/>
              <a:t>IoT Key Success Factor - Analytics, Tom Grolp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 bwMode="gray">
          <a:xfrm>
            <a:off x="1200157" y="1773238"/>
            <a:ext cx="4895849" cy="4392612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None/>
              <a:defRPr sz="1200"/>
            </a:lvl1pPr>
            <a:lvl2pPr marL="0" indent="0">
              <a:buNone/>
              <a:defRPr sz="1200"/>
            </a:lvl2pPr>
            <a:lvl3pPr marL="0" indent="0">
              <a:buNone/>
              <a:defRPr sz="1200" u="sng"/>
            </a:lvl3pPr>
            <a:lvl4pPr marL="0" indent="0">
              <a:buNone/>
              <a:defRPr sz="1200"/>
            </a:lvl4pPr>
            <a:lvl5pPr marL="0" indent="0">
              <a:buFont typeface="Arial" pitchFamily="34" charset="0"/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501828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1" y="5803200"/>
            <a:ext cx="12192000" cy="1054800"/>
          </a:xfrm>
          <a:prstGeom prst="rect">
            <a:avLst/>
          </a:prstGeom>
          <a:solidFill>
            <a:srgbClr val="EAEAEA"/>
          </a:solidFill>
          <a:ln w="15875" cap="flat">
            <a:noFill/>
            <a:prstDash val="solid"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sz="1800">
              <a:solidFill>
                <a:schemeClr val="tx1"/>
              </a:solidFill>
            </a:endParaRPr>
          </a:p>
        </p:txBody>
      </p:sp>
      <p:sp>
        <p:nvSpPr>
          <p:cNvPr id="16" name="Rechteck 15"/>
          <p:cNvSpPr/>
          <p:nvPr userDrawn="1"/>
        </p:nvSpPr>
        <p:spPr bwMode="ltGray">
          <a:xfrm>
            <a:off x="1" y="1"/>
            <a:ext cx="12192000" cy="5812987"/>
          </a:xfrm>
          <a:prstGeom prst="rect">
            <a:avLst/>
          </a:prstGeom>
          <a:gradFill>
            <a:gsLst>
              <a:gs pos="0">
                <a:schemeClr val="bg1">
                  <a:lumMod val="0"/>
                  <a:lumOff val="100000"/>
                </a:schemeClr>
              </a:gs>
              <a:gs pos="100000">
                <a:srgbClr val="9D9D9D">
                  <a:lumMod val="54000"/>
                  <a:lumOff val="46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 sz="1800"/>
          </a:p>
        </p:txBody>
      </p:sp>
      <p:sp>
        <p:nvSpPr>
          <p:cNvPr id="2" name="Titel 1"/>
          <p:cNvSpPr>
            <a:spLocks noGrp="1"/>
          </p:cNvSpPr>
          <p:nvPr userDrawn="1">
            <p:ph type="title"/>
          </p:nvPr>
        </p:nvSpPr>
        <p:spPr>
          <a:xfrm>
            <a:off x="2946783" y="1562100"/>
            <a:ext cx="8705396" cy="2235201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b="0" cap="all">
                <a:solidFill>
                  <a:schemeClr val="tx1"/>
                </a:solidFill>
                <a:latin typeface="Bebas Neue" pitchFamily="34" charset="0"/>
              </a:defRPr>
            </a:lvl1pPr>
          </a:lstStyle>
          <a:p>
            <a:r>
              <a:rPr lang="de-DE"/>
              <a:t>Titelmasterformat</a:t>
            </a:r>
            <a:endParaRPr lang="en-US"/>
          </a:p>
        </p:txBody>
      </p:sp>
      <p:sp>
        <p:nvSpPr>
          <p:cNvPr id="7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2946784" y="4064001"/>
            <a:ext cx="8705396" cy="1739200"/>
          </a:xfrm>
        </p:spPr>
        <p:txBody>
          <a:bodyPr anchor="t" anchorCtr="0"/>
          <a:lstStyle>
            <a:lvl1pPr marL="0" indent="0">
              <a:lnSpc>
                <a:spcPct val="80000"/>
              </a:lnSpc>
              <a:buNone/>
              <a:defRPr sz="4400">
                <a:solidFill>
                  <a:srgbClr val="B2B2B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grpSp>
        <p:nvGrpSpPr>
          <p:cNvPr id="17" name="Gruppieren 16"/>
          <p:cNvGrpSpPr/>
          <p:nvPr userDrawn="1"/>
        </p:nvGrpSpPr>
        <p:grpSpPr>
          <a:xfrm>
            <a:off x="2647" y="8974"/>
            <a:ext cx="12189354" cy="6553686"/>
            <a:chOff x="-14288" y="8974"/>
            <a:chExt cx="12204700" cy="6553686"/>
          </a:xfrm>
          <a:solidFill>
            <a:schemeClr val="accent2"/>
          </a:solidFill>
        </p:grpSpPr>
        <p:grpSp>
          <p:nvGrpSpPr>
            <p:cNvPr id="8" name="Gruppieren 7"/>
            <p:cNvGrpSpPr/>
            <p:nvPr userDrawn="1"/>
          </p:nvGrpSpPr>
          <p:grpSpPr>
            <a:xfrm>
              <a:off x="-14288" y="8974"/>
              <a:ext cx="12204700" cy="6553686"/>
              <a:chOff x="-14288" y="8974"/>
              <a:chExt cx="12204700" cy="6553686"/>
            </a:xfrm>
            <a:grpFill/>
          </p:grpSpPr>
          <p:sp>
            <p:nvSpPr>
              <p:cNvPr id="11" name="Freeform 11"/>
              <p:cNvSpPr>
                <a:spLocks/>
              </p:cNvSpPr>
              <p:nvPr userDrawn="1"/>
            </p:nvSpPr>
            <p:spPr bwMode="auto">
              <a:xfrm>
                <a:off x="-14288" y="8974"/>
                <a:ext cx="12204700" cy="6553686"/>
              </a:xfrm>
              <a:custGeom>
                <a:avLst/>
                <a:gdLst/>
                <a:ahLst/>
                <a:cxnLst/>
                <a:rect l="l" t="t" r="r" b="b"/>
                <a:pathLst>
                  <a:path w="12204700" h="6553686">
                    <a:moveTo>
                      <a:pt x="1741359" y="5266100"/>
                    </a:moveTo>
                    <a:lnTo>
                      <a:pt x="1757494" y="5350407"/>
                    </a:lnTo>
                    <a:cubicBezTo>
                      <a:pt x="1810695" y="5598685"/>
                      <a:pt x="1869806" y="5852875"/>
                      <a:pt x="1967341" y="6092286"/>
                    </a:cubicBezTo>
                    <a:cubicBezTo>
                      <a:pt x="1984452" y="6135724"/>
                      <a:pt x="2005667" y="6192645"/>
                      <a:pt x="2034216" y="6246149"/>
                    </a:cubicBezTo>
                    <a:lnTo>
                      <a:pt x="1999323" y="6279296"/>
                    </a:lnTo>
                    <a:cubicBezTo>
                      <a:pt x="1905543" y="6132871"/>
                      <a:pt x="1856960" y="5942181"/>
                      <a:pt x="1813650" y="5784894"/>
                    </a:cubicBezTo>
                    <a:cubicBezTo>
                      <a:pt x="1766959" y="5614661"/>
                      <a:pt x="1726351" y="5442826"/>
                      <a:pt x="1692921" y="5269416"/>
                    </a:cubicBezTo>
                    <a:close/>
                    <a:moveTo>
                      <a:pt x="1688092" y="5244776"/>
                    </a:moveTo>
                    <a:lnTo>
                      <a:pt x="1692921" y="5269416"/>
                    </a:lnTo>
                    <a:cubicBezTo>
                      <a:pt x="1606398" y="5274232"/>
                      <a:pt x="1520183" y="5285905"/>
                      <a:pt x="1438290" y="5291293"/>
                    </a:cubicBezTo>
                    <a:cubicBezTo>
                      <a:pt x="1379304" y="5295745"/>
                      <a:pt x="1319899" y="5297683"/>
                      <a:pt x="1260903" y="5294593"/>
                    </a:cubicBezTo>
                    <a:lnTo>
                      <a:pt x="1286508" y="5272439"/>
                    </a:lnTo>
                    <a:lnTo>
                      <a:pt x="1302333" y="5273559"/>
                    </a:lnTo>
                    <a:cubicBezTo>
                      <a:pt x="1431114" y="5273559"/>
                      <a:pt x="1559895" y="5253522"/>
                      <a:pt x="1688092" y="5244776"/>
                    </a:cubicBezTo>
                    <a:close/>
                    <a:moveTo>
                      <a:pt x="1773242" y="5238645"/>
                    </a:moveTo>
                    <a:cubicBezTo>
                      <a:pt x="1825288" y="5236982"/>
                      <a:pt x="1877196" y="5238091"/>
                      <a:pt x="1928918" y="5244002"/>
                    </a:cubicBezTo>
                    <a:cubicBezTo>
                      <a:pt x="2085565" y="5261736"/>
                      <a:pt x="2248122" y="5332673"/>
                      <a:pt x="2330879" y="5474546"/>
                    </a:cubicBezTo>
                    <a:cubicBezTo>
                      <a:pt x="2398857" y="5592774"/>
                      <a:pt x="2392946" y="5731692"/>
                      <a:pt x="2342701" y="5855831"/>
                    </a:cubicBezTo>
                    <a:cubicBezTo>
                      <a:pt x="2282765" y="6008402"/>
                      <a:pt x="2178183" y="6156508"/>
                      <a:pt x="2051362" y="6277276"/>
                    </a:cubicBezTo>
                    <a:cubicBezTo>
                      <a:pt x="2044426" y="6267635"/>
                      <a:pt x="2038756" y="6257175"/>
                      <a:pt x="2034216" y="6246149"/>
                    </a:cubicBezTo>
                    <a:cubicBezTo>
                      <a:pt x="2068063" y="6212788"/>
                      <a:pt x="2099801" y="6176882"/>
                      <a:pt x="2129898" y="6139577"/>
                    </a:cubicBezTo>
                    <a:cubicBezTo>
                      <a:pt x="2224477" y="6021349"/>
                      <a:pt x="2316101" y="5882432"/>
                      <a:pt x="2333834" y="5731692"/>
                    </a:cubicBezTo>
                    <a:cubicBezTo>
                      <a:pt x="2351568" y="5560261"/>
                      <a:pt x="2268811" y="5424300"/>
                      <a:pt x="2123987" y="5338584"/>
                    </a:cubicBezTo>
                    <a:cubicBezTo>
                      <a:pt x="2008318" y="5268175"/>
                      <a:pt x="1875535" y="5257668"/>
                      <a:pt x="1741359" y="5266100"/>
                    </a:cubicBezTo>
                    <a:lnTo>
                      <a:pt x="1736609" y="5241283"/>
                    </a:lnTo>
                    <a:cubicBezTo>
                      <a:pt x="1748790" y="5239579"/>
                      <a:pt x="1761019" y="5239036"/>
                      <a:pt x="1773242" y="5238645"/>
                    </a:cubicBezTo>
                    <a:close/>
                    <a:moveTo>
                      <a:pt x="524433" y="5093588"/>
                    </a:moveTo>
                    <a:cubicBezTo>
                      <a:pt x="578076" y="5189746"/>
                      <a:pt x="640826" y="5280294"/>
                      <a:pt x="720081" y="5350407"/>
                    </a:cubicBezTo>
                    <a:cubicBezTo>
                      <a:pt x="890228" y="5497873"/>
                      <a:pt x="1068538" y="5427665"/>
                      <a:pt x="1217956" y="5293243"/>
                    </a:cubicBezTo>
                    <a:lnTo>
                      <a:pt x="1260903" y="5294593"/>
                    </a:lnTo>
                    <a:lnTo>
                      <a:pt x="1192976" y="5353363"/>
                    </a:lnTo>
                    <a:cubicBezTo>
                      <a:pt x="1092486" y="5427255"/>
                      <a:pt x="956529" y="5495236"/>
                      <a:pt x="829438" y="5453856"/>
                    </a:cubicBezTo>
                    <a:cubicBezTo>
                      <a:pt x="681659" y="5409521"/>
                      <a:pt x="584124" y="5276515"/>
                      <a:pt x="510234" y="5149420"/>
                    </a:cubicBezTo>
                    <a:cubicBezTo>
                      <a:pt x="509472" y="5148143"/>
                      <a:pt x="508712" y="5146865"/>
                      <a:pt x="508125" y="5145483"/>
                    </a:cubicBezTo>
                    <a:close/>
                    <a:moveTo>
                      <a:pt x="478900" y="5090922"/>
                    </a:moveTo>
                    <a:lnTo>
                      <a:pt x="508125" y="5145483"/>
                    </a:lnTo>
                    <a:cubicBezTo>
                      <a:pt x="473904" y="5255880"/>
                      <a:pt x="463400" y="5372793"/>
                      <a:pt x="486590" y="5498192"/>
                    </a:cubicBezTo>
                    <a:cubicBezTo>
                      <a:pt x="530923" y="5737603"/>
                      <a:pt x="652103" y="5971103"/>
                      <a:pt x="802838" y="6160267"/>
                    </a:cubicBezTo>
                    <a:cubicBezTo>
                      <a:pt x="926973" y="6313963"/>
                      <a:pt x="1086575" y="6458792"/>
                      <a:pt x="1284600" y="6506083"/>
                    </a:cubicBezTo>
                    <a:cubicBezTo>
                      <a:pt x="1564007" y="6575340"/>
                      <a:pt x="1806752" y="6463212"/>
                      <a:pt x="1999323" y="6279296"/>
                    </a:cubicBezTo>
                    <a:lnTo>
                      <a:pt x="2018413" y="6306862"/>
                    </a:lnTo>
                    <a:cubicBezTo>
                      <a:pt x="1948408" y="6370697"/>
                      <a:pt x="1871836" y="6425263"/>
                      <a:pt x="1792961" y="6467659"/>
                    </a:cubicBezTo>
                    <a:cubicBezTo>
                      <a:pt x="1526958" y="6612488"/>
                      <a:pt x="1198887" y="6568153"/>
                      <a:pt x="962440" y="6381944"/>
                    </a:cubicBezTo>
                    <a:cubicBezTo>
                      <a:pt x="802838" y="6254849"/>
                      <a:pt x="678703" y="6083419"/>
                      <a:pt x="581168" y="5900166"/>
                    </a:cubicBezTo>
                    <a:cubicBezTo>
                      <a:pt x="480678" y="5711002"/>
                      <a:pt x="406789" y="5489325"/>
                      <a:pt x="433389" y="5270603"/>
                    </a:cubicBezTo>
                    <a:cubicBezTo>
                      <a:pt x="441849" y="5208091"/>
                      <a:pt x="456961" y="5148194"/>
                      <a:pt x="478900" y="5090922"/>
                    </a:cubicBezTo>
                    <a:close/>
                    <a:moveTo>
                      <a:pt x="545005" y="4937171"/>
                    </a:moveTo>
                    <a:lnTo>
                      <a:pt x="572902" y="4975787"/>
                    </a:lnTo>
                    <a:cubicBezTo>
                      <a:pt x="552535" y="5013546"/>
                      <a:pt x="536038" y="5052804"/>
                      <a:pt x="524433" y="5093588"/>
                    </a:cubicBezTo>
                    <a:lnTo>
                      <a:pt x="497542" y="5041976"/>
                    </a:lnTo>
                    <a:cubicBezTo>
                      <a:pt x="509866" y="5005581"/>
                      <a:pt x="525983" y="4970708"/>
                      <a:pt x="545005" y="4937171"/>
                    </a:cubicBezTo>
                    <a:close/>
                    <a:moveTo>
                      <a:pt x="593631" y="4931675"/>
                    </a:moveTo>
                    <a:cubicBezTo>
                      <a:pt x="653342" y="5023856"/>
                      <a:pt x="734980" y="5101379"/>
                      <a:pt x="841261" y="5158287"/>
                    </a:cubicBezTo>
                    <a:cubicBezTo>
                      <a:pt x="965901" y="5225803"/>
                      <a:pt x="1104230" y="5261379"/>
                      <a:pt x="1244329" y="5269454"/>
                    </a:cubicBezTo>
                    <a:cubicBezTo>
                      <a:pt x="1242195" y="5272020"/>
                      <a:pt x="1239760" y="5274272"/>
                      <a:pt x="1237310" y="5276515"/>
                    </a:cubicBezTo>
                    <a:lnTo>
                      <a:pt x="1217956" y="5293243"/>
                    </a:lnTo>
                    <a:cubicBezTo>
                      <a:pt x="1134838" y="5288519"/>
                      <a:pt x="1052877" y="5275071"/>
                      <a:pt x="974262" y="5249914"/>
                    </a:cubicBezTo>
                    <a:cubicBezTo>
                      <a:pt x="806891" y="5197221"/>
                      <a:pt x="671211" y="5102272"/>
                      <a:pt x="572902" y="4975787"/>
                    </a:cubicBezTo>
                    <a:close/>
                    <a:moveTo>
                      <a:pt x="0" y="4378903"/>
                    </a:moveTo>
                    <a:cubicBezTo>
                      <a:pt x="41420" y="4381108"/>
                      <a:pt x="81792" y="4392385"/>
                      <a:pt x="120096" y="4413453"/>
                    </a:cubicBezTo>
                    <a:cubicBezTo>
                      <a:pt x="267876" y="4496212"/>
                      <a:pt x="324032" y="4676509"/>
                      <a:pt x="389055" y="4821338"/>
                    </a:cubicBezTo>
                    <a:cubicBezTo>
                      <a:pt x="422777" y="4892273"/>
                      <a:pt x="457414" y="4968241"/>
                      <a:pt x="497542" y="5041976"/>
                    </a:cubicBezTo>
                    <a:lnTo>
                      <a:pt x="478900" y="5090922"/>
                    </a:lnTo>
                    <a:cubicBezTo>
                      <a:pt x="386303" y="4923514"/>
                      <a:pt x="321253" y="4740267"/>
                      <a:pt x="220586" y="4576016"/>
                    </a:cubicBezTo>
                    <a:cubicBezTo>
                      <a:pt x="173297" y="4502123"/>
                      <a:pt x="111229" y="4431187"/>
                      <a:pt x="19606" y="4413453"/>
                    </a:cubicBezTo>
                    <a:cubicBezTo>
                      <a:pt x="13158" y="4412163"/>
                      <a:pt x="6724" y="4411061"/>
                      <a:pt x="0" y="4412258"/>
                    </a:cubicBezTo>
                    <a:close/>
                    <a:moveTo>
                      <a:pt x="1108222" y="3941051"/>
                    </a:moveTo>
                    <a:lnTo>
                      <a:pt x="1139643" y="3977181"/>
                    </a:lnTo>
                    <a:cubicBezTo>
                      <a:pt x="1086194" y="4124422"/>
                      <a:pt x="1016817" y="4265309"/>
                      <a:pt x="935840" y="4395718"/>
                    </a:cubicBezTo>
                    <a:cubicBezTo>
                      <a:pt x="827288" y="4571547"/>
                      <a:pt x="689474" y="4745004"/>
                      <a:pt x="593631" y="4931675"/>
                    </a:cubicBezTo>
                    <a:lnTo>
                      <a:pt x="568629" y="4891443"/>
                    </a:lnTo>
                    <a:cubicBezTo>
                      <a:pt x="689728" y="4669568"/>
                      <a:pt x="863591" y="4469418"/>
                      <a:pt x="977218" y="4247934"/>
                    </a:cubicBezTo>
                    <a:cubicBezTo>
                      <a:pt x="1026278" y="4151192"/>
                      <a:pt x="1071138" y="4048150"/>
                      <a:pt x="1108222" y="3941051"/>
                    </a:cubicBezTo>
                    <a:close/>
                    <a:moveTo>
                      <a:pt x="1156087" y="3931097"/>
                    </a:moveTo>
                    <a:cubicBezTo>
                      <a:pt x="1258768" y="4044587"/>
                      <a:pt x="1342566" y="4177558"/>
                      <a:pt x="1408734" y="4315915"/>
                    </a:cubicBezTo>
                    <a:cubicBezTo>
                      <a:pt x="1488535" y="4484389"/>
                      <a:pt x="1550603" y="4679465"/>
                      <a:pt x="1518091" y="4871585"/>
                    </a:cubicBezTo>
                    <a:cubicBezTo>
                      <a:pt x="1489858" y="5033930"/>
                      <a:pt x="1403566" y="5164436"/>
                      <a:pt x="1286508" y="5272439"/>
                    </a:cubicBezTo>
                    <a:lnTo>
                      <a:pt x="1244329" y="5269454"/>
                    </a:lnTo>
                    <a:cubicBezTo>
                      <a:pt x="1414404" y="5111087"/>
                      <a:pt x="1508726" y="4906645"/>
                      <a:pt x="1473757" y="4670598"/>
                    </a:cubicBezTo>
                    <a:cubicBezTo>
                      <a:pt x="1441246" y="4460744"/>
                      <a:pt x="1343711" y="4265668"/>
                      <a:pt x="1225487" y="4091282"/>
                    </a:cubicBezTo>
                    <a:cubicBezTo>
                      <a:pt x="1198755" y="4052518"/>
                      <a:pt x="1170359" y="4014056"/>
                      <a:pt x="1139643" y="3977181"/>
                    </a:cubicBezTo>
                    <a:cubicBezTo>
                      <a:pt x="1146018" y="3962146"/>
                      <a:pt x="1151496" y="3946776"/>
                      <a:pt x="1156087" y="3931097"/>
                    </a:cubicBezTo>
                    <a:close/>
                    <a:moveTo>
                      <a:pt x="507445" y="3608123"/>
                    </a:moveTo>
                    <a:lnTo>
                      <a:pt x="548976" y="3615363"/>
                    </a:lnTo>
                    <a:cubicBezTo>
                      <a:pt x="473298" y="3767552"/>
                      <a:pt x="432608" y="3939440"/>
                      <a:pt x="421567" y="4111972"/>
                    </a:cubicBezTo>
                    <a:cubicBezTo>
                      <a:pt x="405583" y="4373711"/>
                      <a:pt x="431467" y="4667865"/>
                      <a:pt x="568629" y="4891443"/>
                    </a:cubicBezTo>
                    <a:lnTo>
                      <a:pt x="545005" y="4937171"/>
                    </a:lnTo>
                    <a:cubicBezTo>
                      <a:pt x="469070" y="4831869"/>
                      <a:pt x="418757" y="4706140"/>
                      <a:pt x="394966" y="4567149"/>
                    </a:cubicBezTo>
                    <a:cubicBezTo>
                      <a:pt x="343464" y="4255672"/>
                      <a:pt x="361152" y="3897389"/>
                      <a:pt x="507445" y="3608123"/>
                    </a:cubicBezTo>
                    <a:close/>
                    <a:moveTo>
                      <a:pt x="563034" y="3584238"/>
                    </a:moveTo>
                    <a:lnTo>
                      <a:pt x="598902" y="3588814"/>
                    </a:lnTo>
                    <a:cubicBezTo>
                      <a:pt x="807183" y="3632750"/>
                      <a:pt x="982318" y="3745668"/>
                      <a:pt x="1123494" y="3896262"/>
                    </a:cubicBezTo>
                    <a:cubicBezTo>
                      <a:pt x="1119299" y="3911515"/>
                      <a:pt x="1114181" y="3926445"/>
                      <a:pt x="1108222" y="3941051"/>
                    </a:cubicBezTo>
                    <a:cubicBezTo>
                      <a:pt x="1012147" y="3827630"/>
                      <a:pt x="896869" y="3729400"/>
                      <a:pt x="758504" y="3671574"/>
                    </a:cubicBezTo>
                    <a:cubicBezTo>
                      <a:pt x="689358" y="3641768"/>
                      <a:pt x="619731" y="3624947"/>
                      <a:pt x="548976" y="3615363"/>
                    </a:cubicBezTo>
                    <a:close/>
                    <a:moveTo>
                      <a:pt x="1930942" y="3493705"/>
                    </a:moveTo>
                    <a:cubicBezTo>
                      <a:pt x="1959640" y="3498239"/>
                      <a:pt x="1984890" y="3516215"/>
                      <a:pt x="1999852" y="3544479"/>
                    </a:cubicBezTo>
                    <a:cubicBezTo>
                      <a:pt x="2047142" y="3621327"/>
                      <a:pt x="2050098" y="3721820"/>
                      <a:pt x="2082609" y="3804580"/>
                    </a:cubicBezTo>
                    <a:cubicBezTo>
                      <a:pt x="2097387" y="3843004"/>
                      <a:pt x="2121032" y="3899162"/>
                      <a:pt x="2162410" y="3913940"/>
                    </a:cubicBezTo>
                    <a:cubicBezTo>
                      <a:pt x="2224477" y="3937586"/>
                      <a:pt x="2280634" y="3872561"/>
                      <a:pt x="2324968" y="3837092"/>
                    </a:cubicBezTo>
                    <a:cubicBezTo>
                      <a:pt x="2372257" y="3798668"/>
                      <a:pt x="2422502" y="3766156"/>
                      <a:pt x="2484569" y="3772067"/>
                    </a:cubicBezTo>
                    <a:cubicBezTo>
                      <a:pt x="2555504" y="3777978"/>
                      <a:pt x="2605749" y="3857782"/>
                      <a:pt x="2658949" y="3896206"/>
                    </a:cubicBezTo>
                    <a:cubicBezTo>
                      <a:pt x="2786040" y="3984877"/>
                      <a:pt x="2948597" y="3840048"/>
                      <a:pt x="3075688" y="3810491"/>
                    </a:cubicBezTo>
                    <a:cubicBezTo>
                      <a:pt x="3161400" y="3789801"/>
                      <a:pt x="3253023" y="3843004"/>
                      <a:pt x="3323958" y="3884383"/>
                    </a:cubicBezTo>
                    <a:cubicBezTo>
                      <a:pt x="3465826" y="3958276"/>
                      <a:pt x="3598828" y="3987833"/>
                      <a:pt x="3758430" y="3958276"/>
                    </a:cubicBezTo>
                    <a:cubicBezTo>
                      <a:pt x="3847097" y="3943497"/>
                      <a:pt x="3941676" y="3899162"/>
                      <a:pt x="4030344" y="3896206"/>
                    </a:cubicBezTo>
                    <a:cubicBezTo>
                      <a:pt x="4124923" y="3890295"/>
                      <a:pt x="4219502" y="3890295"/>
                      <a:pt x="4317036" y="3887339"/>
                    </a:cubicBezTo>
                    <a:cubicBezTo>
                      <a:pt x="5162336" y="3869605"/>
                      <a:pt x="6004679" y="3872561"/>
                      <a:pt x="6849978" y="3872561"/>
                    </a:cubicBezTo>
                    <a:cubicBezTo>
                      <a:pt x="8091327" y="3869605"/>
                      <a:pt x="9332675" y="3872561"/>
                      <a:pt x="10574023" y="3872561"/>
                    </a:cubicBezTo>
                    <a:lnTo>
                      <a:pt x="12204700" y="3876638"/>
                    </a:lnTo>
                    <a:lnTo>
                      <a:pt x="12204700" y="3902475"/>
                    </a:lnTo>
                    <a:cubicBezTo>
                      <a:pt x="12141927" y="3902475"/>
                      <a:pt x="12079145" y="3902296"/>
                      <a:pt x="12016352" y="3902118"/>
                    </a:cubicBezTo>
                    <a:cubicBezTo>
                      <a:pt x="10745448" y="3899162"/>
                      <a:pt x="9471588" y="3896206"/>
                      <a:pt x="8200683" y="3896206"/>
                    </a:cubicBezTo>
                    <a:cubicBezTo>
                      <a:pt x="7148493" y="3896206"/>
                      <a:pt x="6096302" y="3896206"/>
                      <a:pt x="5047067" y="3905073"/>
                    </a:cubicBezTo>
                    <a:cubicBezTo>
                      <a:pt x="4745597" y="3905073"/>
                      <a:pt x="4444127" y="3908029"/>
                      <a:pt x="4145612" y="3916896"/>
                    </a:cubicBezTo>
                    <a:cubicBezTo>
                      <a:pt x="4104234" y="3916896"/>
                      <a:pt x="4059900" y="3919852"/>
                      <a:pt x="4018522" y="3919852"/>
                    </a:cubicBezTo>
                    <a:cubicBezTo>
                      <a:pt x="3932809" y="3925763"/>
                      <a:pt x="3841186" y="3970099"/>
                      <a:pt x="3752518" y="3984877"/>
                    </a:cubicBezTo>
                    <a:cubicBezTo>
                      <a:pt x="3654984" y="3999655"/>
                      <a:pt x="3551538" y="4005567"/>
                      <a:pt x="3456959" y="3978966"/>
                    </a:cubicBezTo>
                    <a:cubicBezTo>
                      <a:pt x="3338736" y="3943497"/>
                      <a:pt x="3182089" y="3798668"/>
                      <a:pt x="3054999" y="3840048"/>
                    </a:cubicBezTo>
                    <a:cubicBezTo>
                      <a:pt x="2957464" y="3869605"/>
                      <a:pt x="2865841" y="3940542"/>
                      <a:pt x="2762395" y="3955320"/>
                    </a:cubicBezTo>
                    <a:cubicBezTo>
                      <a:pt x="2676683" y="3964187"/>
                      <a:pt x="2623482" y="3919852"/>
                      <a:pt x="2561415" y="3866649"/>
                    </a:cubicBezTo>
                    <a:cubicBezTo>
                      <a:pt x="2499347" y="3810491"/>
                      <a:pt x="2431369" y="3786846"/>
                      <a:pt x="2360435" y="3845959"/>
                    </a:cubicBezTo>
                    <a:cubicBezTo>
                      <a:pt x="2330879" y="3866649"/>
                      <a:pt x="2304278" y="3893250"/>
                      <a:pt x="2271767" y="3910985"/>
                    </a:cubicBezTo>
                    <a:cubicBezTo>
                      <a:pt x="2141721" y="3990788"/>
                      <a:pt x="2061920" y="3905073"/>
                      <a:pt x="2023497" y="3777978"/>
                    </a:cubicBezTo>
                    <a:cubicBezTo>
                      <a:pt x="2008719" y="3727732"/>
                      <a:pt x="1996897" y="3680441"/>
                      <a:pt x="1982119" y="3633150"/>
                    </a:cubicBezTo>
                    <a:cubicBezTo>
                      <a:pt x="1973252" y="3606548"/>
                      <a:pt x="1967341" y="3562213"/>
                      <a:pt x="1946652" y="3541523"/>
                    </a:cubicBezTo>
                    <a:cubicBezTo>
                      <a:pt x="1893451" y="3491276"/>
                      <a:pt x="1825473" y="3568124"/>
                      <a:pt x="1813650" y="3606548"/>
                    </a:cubicBezTo>
                    <a:cubicBezTo>
                      <a:pt x="1790005" y="3686352"/>
                      <a:pt x="1801828" y="3775023"/>
                      <a:pt x="1819562" y="3851871"/>
                    </a:cubicBezTo>
                    <a:cubicBezTo>
                      <a:pt x="1923007" y="4280446"/>
                      <a:pt x="2177188" y="4649908"/>
                      <a:pt x="2360435" y="5048927"/>
                    </a:cubicBezTo>
                    <a:cubicBezTo>
                      <a:pt x="2455014" y="5258781"/>
                      <a:pt x="2522992" y="5477502"/>
                      <a:pt x="2531859" y="5711002"/>
                    </a:cubicBezTo>
                    <a:cubicBezTo>
                      <a:pt x="2540726" y="5906077"/>
                      <a:pt x="2481614" y="6142533"/>
                      <a:pt x="2378168" y="6313963"/>
                    </a:cubicBezTo>
                    <a:cubicBezTo>
                      <a:pt x="2319056" y="6411501"/>
                      <a:pt x="2197877" y="6494260"/>
                      <a:pt x="2094432" y="6396722"/>
                    </a:cubicBezTo>
                    <a:cubicBezTo>
                      <a:pt x="2065881" y="6370286"/>
                      <a:pt x="2040358" y="6340256"/>
                      <a:pt x="2018413" y="6306862"/>
                    </a:cubicBezTo>
                    <a:cubicBezTo>
                      <a:pt x="2030050" y="6297763"/>
                      <a:pt x="2040899" y="6287736"/>
                      <a:pt x="2051362" y="6277276"/>
                    </a:cubicBezTo>
                    <a:cubicBezTo>
                      <a:pt x="2082147" y="6332601"/>
                      <a:pt x="2121547" y="6380531"/>
                      <a:pt x="2171277" y="6402634"/>
                    </a:cubicBezTo>
                    <a:cubicBezTo>
                      <a:pt x="2301323" y="6458792"/>
                      <a:pt x="2366346" y="6260761"/>
                      <a:pt x="2398857" y="6172090"/>
                    </a:cubicBezTo>
                    <a:cubicBezTo>
                      <a:pt x="2437280" y="6059773"/>
                      <a:pt x="2478658" y="5941546"/>
                      <a:pt x="2484569" y="5817407"/>
                    </a:cubicBezTo>
                    <a:cubicBezTo>
                      <a:pt x="2493436" y="5690312"/>
                      <a:pt x="2475703" y="5560261"/>
                      <a:pt x="2446147" y="5436122"/>
                    </a:cubicBezTo>
                    <a:cubicBezTo>
                      <a:pt x="2342701" y="5004591"/>
                      <a:pt x="2073742" y="4632174"/>
                      <a:pt x="1902318" y="4227244"/>
                    </a:cubicBezTo>
                    <a:cubicBezTo>
                      <a:pt x="1831384" y="4064681"/>
                      <a:pt x="1733849" y="3860738"/>
                      <a:pt x="1754538" y="3677485"/>
                    </a:cubicBezTo>
                    <a:cubicBezTo>
                      <a:pt x="1763405" y="3600637"/>
                      <a:pt x="1795917" y="3553346"/>
                      <a:pt x="1860940" y="3509010"/>
                    </a:cubicBezTo>
                    <a:cubicBezTo>
                      <a:pt x="1874240" y="3500882"/>
                      <a:pt x="1887909" y="3495895"/>
                      <a:pt x="1901348" y="3493770"/>
                    </a:cubicBezTo>
                    <a:cubicBezTo>
                      <a:pt x="1911427" y="3492177"/>
                      <a:pt x="1921376" y="3492194"/>
                      <a:pt x="1930942" y="3493705"/>
                    </a:cubicBezTo>
                    <a:close/>
                    <a:moveTo>
                      <a:pt x="0" y="3403575"/>
                    </a:moveTo>
                    <a:cubicBezTo>
                      <a:pt x="29200" y="3442617"/>
                      <a:pt x="65693" y="3475149"/>
                      <a:pt x="108274" y="3500143"/>
                    </a:cubicBezTo>
                    <a:cubicBezTo>
                      <a:pt x="230495" y="3569986"/>
                      <a:pt x="380081" y="3561941"/>
                      <a:pt x="521325" y="3578916"/>
                    </a:cubicBezTo>
                    <a:lnTo>
                      <a:pt x="507445" y="3608123"/>
                    </a:lnTo>
                    <a:cubicBezTo>
                      <a:pt x="416644" y="3595811"/>
                      <a:pt x="324234" y="3590750"/>
                      <a:pt x="229453" y="3576991"/>
                    </a:cubicBezTo>
                    <a:cubicBezTo>
                      <a:pt x="142087" y="3563092"/>
                      <a:pt x="62725" y="3523847"/>
                      <a:pt x="0" y="3463917"/>
                    </a:cubicBezTo>
                    <a:close/>
                    <a:moveTo>
                      <a:pt x="1254050" y="3080699"/>
                    </a:moveTo>
                    <a:lnTo>
                      <a:pt x="1263910" y="3145460"/>
                    </a:lnTo>
                    <a:cubicBezTo>
                      <a:pt x="1285443" y="3409250"/>
                      <a:pt x="1243788" y="3678487"/>
                      <a:pt x="1156087" y="3931097"/>
                    </a:cubicBezTo>
                    <a:lnTo>
                      <a:pt x="1123494" y="3896262"/>
                    </a:lnTo>
                    <a:cubicBezTo>
                      <a:pt x="1210358" y="3636918"/>
                      <a:pt x="1253175" y="3357267"/>
                      <a:pt x="1209855" y="3092756"/>
                    </a:cubicBezTo>
                    <a:close/>
                    <a:moveTo>
                      <a:pt x="1206728" y="3069549"/>
                    </a:moveTo>
                    <a:lnTo>
                      <a:pt x="1209855" y="3092756"/>
                    </a:lnTo>
                    <a:cubicBezTo>
                      <a:pt x="1116293" y="3117918"/>
                      <a:pt x="1022692" y="3144553"/>
                      <a:pt x="938795" y="3192751"/>
                    </a:cubicBezTo>
                    <a:cubicBezTo>
                      <a:pt x="771232" y="3284692"/>
                      <a:pt x="647563" y="3422760"/>
                      <a:pt x="563034" y="3584238"/>
                    </a:cubicBezTo>
                    <a:lnTo>
                      <a:pt x="521325" y="3578916"/>
                    </a:lnTo>
                    <a:cubicBezTo>
                      <a:pt x="546539" y="3529282"/>
                      <a:pt x="576588" y="3482326"/>
                      <a:pt x="610724" y="3438074"/>
                    </a:cubicBezTo>
                    <a:cubicBezTo>
                      <a:pt x="699392" y="3322802"/>
                      <a:pt x="811705" y="3228220"/>
                      <a:pt x="941751" y="3160239"/>
                    </a:cubicBezTo>
                    <a:cubicBezTo>
                      <a:pt x="1025649" y="3118288"/>
                      <a:pt x="1116300" y="3094346"/>
                      <a:pt x="1206728" y="3069549"/>
                    </a:cubicBezTo>
                    <a:close/>
                    <a:moveTo>
                      <a:pt x="1630860" y="2935573"/>
                    </a:moveTo>
                    <a:cubicBezTo>
                      <a:pt x="1596954" y="3012955"/>
                      <a:pt x="1569976" y="3093617"/>
                      <a:pt x="1550603" y="3177973"/>
                    </a:cubicBezTo>
                    <a:cubicBezTo>
                      <a:pt x="1509224" y="3364181"/>
                      <a:pt x="1518091" y="3544479"/>
                      <a:pt x="1535825" y="3733643"/>
                    </a:cubicBezTo>
                    <a:cubicBezTo>
                      <a:pt x="1559469" y="4005567"/>
                      <a:pt x="1583114" y="4274535"/>
                      <a:pt x="1618581" y="4543503"/>
                    </a:cubicBezTo>
                    <a:cubicBezTo>
                      <a:pt x="1649264" y="4776186"/>
                      <a:pt x="1688794" y="5008869"/>
                      <a:pt x="1736609" y="5241283"/>
                    </a:cubicBezTo>
                    <a:lnTo>
                      <a:pt x="1688092" y="5244776"/>
                    </a:lnTo>
                    <a:cubicBezTo>
                      <a:pt x="1616552" y="4900501"/>
                      <a:pt x="1567731" y="4551207"/>
                      <a:pt x="1532869" y="4200643"/>
                    </a:cubicBezTo>
                    <a:cubicBezTo>
                      <a:pt x="1491491" y="3813447"/>
                      <a:pt x="1411690" y="3402605"/>
                      <a:pt x="1553558" y="3024277"/>
                    </a:cubicBezTo>
                    <a:cubicBezTo>
                      <a:pt x="1561714" y="3002344"/>
                      <a:pt x="1570325" y="2980659"/>
                      <a:pt x="1580253" y="2959576"/>
                    </a:cubicBezTo>
                    <a:close/>
                    <a:moveTo>
                      <a:pt x="1596068" y="2921245"/>
                    </a:moveTo>
                    <a:lnTo>
                      <a:pt x="1580253" y="2959576"/>
                    </a:lnTo>
                    <a:cubicBezTo>
                      <a:pt x="1519015" y="2989809"/>
                      <a:pt x="1455616" y="3016055"/>
                      <a:pt x="1391001" y="3039055"/>
                    </a:cubicBezTo>
                    <a:cubicBezTo>
                      <a:pt x="1346555" y="3055056"/>
                      <a:pt x="1300505" y="3068116"/>
                      <a:pt x="1254050" y="3080699"/>
                    </a:cubicBezTo>
                    <a:lnTo>
                      <a:pt x="1250510" y="3057452"/>
                    </a:lnTo>
                    <a:cubicBezTo>
                      <a:pt x="1291951" y="3045896"/>
                      <a:pt x="1333083" y="3033435"/>
                      <a:pt x="1373267" y="3018365"/>
                    </a:cubicBezTo>
                    <a:cubicBezTo>
                      <a:pt x="1449485" y="2990700"/>
                      <a:pt x="1524302" y="2958829"/>
                      <a:pt x="1596068" y="2921245"/>
                    </a:cubicBezTo>
                    <a:close/>
                    <a:moveTo>
                      <a:pt x="327634" y="2210630"/>
                    </a:moveTo>
                    <a:cubicBezTo>
                      <a:pt x="433204" y="2212570"/>
                      <a:pt x="541268" y="2246930"/>
                      <a:pt x="634369" y="2291265"/>
                    </a:cubicBezTo>
                    <a:cubicBezTo>
                      <a:pt x="796927" y="2368113"/>
                      <a:pt x="947662" y="2477474"/>
                      <a:pt x="1059975" y="2616391"/>
                    </a:cubicBezTo>
                    <a:cubicBezTo>
                      <a:pt x="1165176" y="2744141"/>
                      <a:pt x="1225800" y="2895241"/>
                      <a:pt x="1250510" y="3057452"/>
                    </a:cubicBezTo>
                    <a:lnTo>
                      <a:pt x="1206728" y="3069549"/>
                    </a:lnTo>
                    <a:cubicBezTo>
                      <a:pt x="1196482" y="2996619"/>
                      <a:pt x="1177642" y="2925257"/>
                      <a:pt x="1151598" y="2855802"/>
                    </a:cubicBezTo>
                    <a:cubicBezTo>
                      <a:pt x="1086575" y="2684372"/>
                      <a:pt x="953573" y="2542499"/>
                      <a:pt x="805793" y="2436094"/>
                    </a:cubicBezTo>
                    <a:cubicBezTo>
                      <a:pt x="658014" y="2329689"/>
                      <a:pt x="471812" y="2229195"/>
                      <a:pt x="285609" y="2238062"/>
                    </a:cubicBezTo>
                    <a:cubicBezTo>
                      <a:pt x="164725" y="2241671"/>
                      <a:pt x="69173" y="2313569"/>
                      <a:pt x="0" y="2408310"/>
                    </a:cubicBezTo>
                    <a:lnTo>
                      <a:pt x="0" y="2360392"/>
                    </a:lnTo>
                    <a:cubicBezTo>
                      <a:pt x="57510" y="2291027"/>
                      <a:pt x="130315" y="2237809"/>
                      <a:pt x="223542" y="2220328"/>
                    </a:cubicBezTo>
                    <a:cubicBezTo>
                      <a:pt x="257531" y="2212939"/>
                      <a:pt x="292444" y="2209983"/>
                      <a:pt x="327634" y="2210630"/>
                    </a:cubicBezTo>
                    <a:close/>
                    <a:moveTo>
                      <a:pt x="2354982" y="1741250"/>
                    </a:moveTo>
                    <a:lnTo>
                      <a:pt x="2368084" y="1792644"/>
                    </a:lnTo>
                    <a:cubicBezTo>
                      <a:pt x="2150592" y="2171233"/>
                      <a:pt x="1827313" y="2497110"/>
                      <a:pt x="1650943" y="2893984"/>
                    </a:cubicBezTo>
                    <a:lnTo>
                      <a:pt x="1596068" y="2921245"/>
                    </a:lnTo>
                    <a:cubicBezTo>
                      <a:pt x="1787270" y="2494981"/>
                      <a:pt x="2139646" y="2155737"/>
                      <a:pt x="2354982" y="1741250"/>
                    </a:cubicBezTo>
                    <a:close/>
                    <a:moveTo>
                      <a:pt x="2404580" y="1723185"/>
                    </a:moveTo>
                    <a:cubicBezTo>
                      <a:pt x="2415846" y="1769101"/>
                      <a:pt x="2423965" y="1815616"/>
                      <a:pt x="2428413" y="1862690"/>
                    </a:cubicBezTo>
                    <a:cubicBezTo>
                      <a:pt x="2460925" y="2238062"/>
                      <a:pt x="2168321" y="2583879"/>
                      <a:pt x="1878673" y="2787821"/>
                    </a:cubicBezTo>
                    <a:cubicBezTo>
                      <a:pt x="1800646" y="2842442"/>
                      <a:pt x="1717676" y="2892119"/>
                      <a:pt x="1630860" y="2935573"/>
                    </a:cubicBezTo>
                    <a:lnTo>
                      <a:pt x="1650943" y="2893984"/>
                    </a:lnTo>
                    <a:cubicBezTo>
                      <a:pt x="1934822" y="2741640"/>
                      <a:pt x="2177401" y="2520096"/>
                      <a:pt x="2319056" y="2223284"/>
                    </a:cubicBezTo>
                    <a:cubicBezTo>
                      <a:pt x="2386877" y="2082168"/>
                      <a:pt x="2395589" y="1936194"/>
                      <a:pt x="2368084" y="1792644"/>
                    </a:cubicBezTo>
                    <a:cubicBezTo>
                      <a:pt x="2381839" y="1770343"/>
                      <a:pt x="2394547" y="1747468"/>
                      <a:pt x="2404580" y="1723185"/>
                    </a:cubicBezTo>
                    <a:close/>
                    <a:moveTo>
                      <a:pt x="1678582" y="899636"/>
                    </a:moveTo>
                    <a:cubicBezTo>
                      <a:pt x="1760126" y="905738"/>
                      <a:pt x="1817345" y="990760"/>
                      <a:pt x="1822517" y="1073519"/>
                    </a:cubicBezTo>
                    <a:cubicBezTo>
                      <a:pt x="1834339" y="1224260"/>
                      <a:pt x="1775227" y="1372044"/>
                      <a:pt x="1710204" y="1508006"/>
                    </a:cubicBezTo>
                    <a:cubicBezTo>
                      <a:pt x="1609714" y="1720816"/>
                      <a:pt x="1441246" y="1918848"/>
                      <a:pt x="1213665" y="2004563"/>
                    </a:cubicBezTo>
                    <a:cubicBezTo>
                      <a:pt x="1024507" y="2075499"/>
                      <a:pt x="799882" y="2048898"/>
                      <a:pt x="720081" y="1836088"/>
                    </a:cubicBezTo>
                    <a:cubicBezTo>
                      <a:pt x="635637" y="1616983"/>
                      <a:pt x="671032" y="1359106"/>
                      <a:pt x="754724" y="1132075"/>
                    </a:cubicBezTo>
                    <a:lnTo>
                      <a:pt x="784519" y="1173787"/>
                    </a:lnTo>
                    <a:cubicBezTo>
                      <a:pt x="748259" y="1286548"/>
                      <a:pt x="726321" y="1403450"/>
                      <a:pt x="723037" y="1522785"/>
                    </a:cubicBezTo>
                    <a:cubicBezTo>
                      <a:pt x="720081" y="1664658"/>
                      <a:pt x="731904" y="1844955"/>
                      <a:pt x="847172" y="1945449"/>
                    </a:cubicBezTo>
                    <a:cubicBezTo>
                      <a:pt x="938795" y="2028208"/>
                      <a:pt x="1068841" y="2031164"/>
                      <a:pt x="1181154" y="1989784"/>
                    </a:cubicBezTo>
                    <a:cubicBezTo>
                      <a:pt x="1450112" y="1889291"/>
                      <a:pt x="1624492" y="1646924"/>
                      <a:pt x="1719071" y="1386823"/>
                    </a:cubicBezTo>
                    <a:cubicBezTo>
                      <a:pt x="1760450" y="1274507"/>
                      <a:pt x="1837295" y="1055785"/>
                      <a:pt x="1722027" y="958247"/>
                    </a:cubicBezTo>
                    <a:cubicBezTo>
                      <a:pt x="1639270" y="887311"/>
                      <a:pt x="1568336" y="975982"/>
                      <a:pt x="1515136" y="1041007"/>
                    </a:cubicBezTo>
                    <a:cubicBezTo>
                      <a:pt x="1464890" y="1100121"/>
                      <a:pt x="1420557" y="1162190"/>
                      <a:pt x="1370311" y="1218348"/>
                    </a:cubicBezTo>
                    <a:cubicBezTo>
                      <a:pt x="1299377" y="1298152"/>
                      <a:pt x="1222532" y="1366133"/>
                      <a:pt x="1110220" y="1366133"/>
                    </a:cubicBezTo>
                    <a:cubicBezTo>
                      <a:pt x="989040" y="1366133"/>
                      <a:pt x="882639" y="1295196"/>
                      <a:pt x="805793" y="1203570"/>
                    </a:cubicBezTo>
                    <a:cubicBezTo>
                      <a:pt x="798121" y="1194180"/>
                      <a:pt x="790596" y="1184572"/>
                      <a:pt x="784519" y="1173787"/>
                    </a:cubicBezTo>
                    <a:cubicBezTo>
                      <a:pt x="789628" y="1157215"/>
                      <a:pt x="795214" y="1140787"/>
                      <a:pt x="802172" y="1124840"/>
                    </a:cubicBezTo>
                    <a:cubicBezTo>
                      <a:pt x="852212" y="1202534"/>
                      <a:pt x="916695" y="1270196"/>
                      <a:pt x="997907" y="1309975"/>
                    </a:cubicBezTo>
                    <a:cubicBezTo>
                      <a:pt x="1166376" y="1392734"/>
                      <a:pt x="1272777" y="1286329"/>
                      <a:pt x="1373267" y="1159234"/>
                    </a:cubicBezTo>
                    <a:cubicBezTo>
                      <a:pt x="1441246" y="1076475"/>
                      <a:pt x="1529913" y="928690"/>
                      <a:pt x="1642226" y="902089"/>
                    </a:cubicBezTo>
                    <a:cubicBezTo>
                      <a:pt x="1654787" y="899503"/>
                      <a:pt x="1666933" y="898764"/>
                      <a:pt x="1678582" y="899636"/>
                    </a:cubicBezTo>
                    <a:close/>
                    <a:moveTo>
                      <a:pt x="1383925" y="280911"/>
                    </a:moveTo>
                    <a:lnTo>
                      <a:pt x="1401380" y="297822"/>
                    </a:lnTo>
                    <a:cubicBezTo>
                      <a:pt x="1273620" y="396892"/>
                      <a:pt x="1161611" y="517767"/>
                      <a:pt x="1068841" y="641988"/>
                    </a:cubicBezTo>
                    <a:cubicBezTo>
                      <a:pt x="958306" y="788239"/>
                      <a:pt x="863426" y="951125"/>
                      <a:pt x="802172" y="1124840"/>
                    </a:cubicBezTo>
                    <a:lnTo>
                      <a:pt x="774856" y="1080744"/>
                    </a:lnTo>
                    <a:cubicBezTo>
                      <a:pt x="793651" y="1031802"/>
                      <a:pt x="815346" y="984936"/>
                      <a:pt x="838305" y="940513"/>
                    </a:cubicBezTo>
                    <a:cubicBezTo>
                      <a:pt x="968809" y="685170"/>
                      <a:pt x="1153779" y="454337"/>
                      <a:pt x="1383925" y="280911"/>
                    </a:cubicBezTo>
                    <a:close/>
                    <a:moveTo>
                      <a:pt x="1435847" y="271853"/>
                    </a:moveTo>
                    <a:cubicBezTo>
                      <a:pt x="1611919" y="448397"/>
                      <a:pt x="1752170" y="661977"/>
                      <a:pt x="1902318" y="860709"/>
                    </a:cubicBezTo>
                    <a:cubicBezTo>
                      <a:pt x="2086321" y="1098694"/>
                      <a:pt x="2302907" y="1373337"/>
                      <a:pt x="2389562" y="1675060"/>
                    </a:cubicBezTo>
                    <a:lnTo>
                      <a:pt x="2354982" y="1741250"/>
                    </a:lnTo>
                    <a:cubicBezTo>
                      <a:pt x="2301446" y="1514604"/>
                      <a:pt x="2163321" y="1296529"/>
                      <a:pt x="2035320" y="1114899"/>
                    </a:cubicBezTo>
                    <a:cubicBezTo>
                      <a:pt x="1934829" y="973026"/>
                      <a:pt x="1825473" y="840020"/>
                      <a:pt x="1724982" y="698146"/>
                    </a:cubicBezTo>
                    <a:cubicBezTo>
                      <a:pt x="1627448" y="559229"/>
                      <a:pt x="1524002" y="423267"/>
                      <a:pt x="1405779" y="302084"/>
                    </a:cubicBezTo>
                    <a:cubicBezTo>
                      <a:pt x="1404340" y="300645"/>
                      <a:pt x="1402897" y="299202"/>
                      <a:pt x="1401380" y="297822"/>
                    </a:cubicBezTo>
                    <a:close/>
                    <a:moveTo>
                      <a:pt x="1967428" y="38565"/>
                    </a:moveTo>
                    <a:cubicBezTo>
                      <a:pt x="1996020" y="38473"/>
                      <a:pt x="2024606" y="40505"/>
                      <a:pt x="2053053" y="44938"/>
                    </a:cubicBezTo>
                    <a:cubicBezTo>
                      <a:pt x="2316101" y="83362"/>
                      <a:pt x="2466836" y="319818"/>
                      <a:pt x="2531859" y="559229"/>
                    </a:cubicBezTo>
                    <a:cubicBezTo>
                      <a:pt x="2626438" y="893222"/>
                      <a:pt x="2617571" y="1244950"/>
                      <a:pt x="2481614" y="1567120"/>
                    </a:cubicBezTo>
                    <a:cubicBezTo>
                      <a:pt x="2459206" y="1620790"/>
                      <a:pt x="2434080" y="1673113"/>
                      <a:pt x="2404580" y="1723185"/>
                    </a:cubicBezTo>
                    <a:lnTo>
                      <a:pt x="2389562" y="1675060"/>
                    </a:lnTo>
                    <a:cubicBezTo>
                      <a:pt x="2432369" y="1591263"/>
                      <a:pt x="2467138" y="1503185"/>
                      <a:pt x="2493436" y="1410468"/>
                    </a:cubicBezTo>
                    <a:cubicBezTo>
                      <a:pt x="2588015" y="1079431"/>
                      <a:pt x="2573237" y="677457"/>
                      <a:pt x="2407724" y="370064"/>
                    </a:cubicBezTo>
                    <a:cubicBezTo>
                      <a:pt x="2277678" y="121786"/>
                      <a:pt x="2041231" y="9470"/>
                      <a:pt x="1769317" y="95185"/>
                    </a:cubicBezTo>
                    <a:cubicBezTo>
                      <a:pt x="1649976" y="133723"/>
                      <a:pt x="1537956" y="195268"/>
                      <a:pt x="1435847" y="271853"/>
                    </a:cubicBezTo>
                    <a:cubicBezTo>
                      <a:pt x="1429921" y="265662"/>
                      <a:pt x="1423832" y="259634"/>
                      <a:pt x="1417209" y="254155"/>
                    </a:cubicBezTo>
                    <a:cubicBezTo>
                      <a:pt x="1571417" y="141585"/>
                      <a:pt x="1769561" y="39204"/>
                      <a:pt x="1967428" y="38565"/>
                    </a:cubicBezTo>
                    <a:close/>
                    <a:moveTo>
                      <a:pt x="945047" y="407"/>
                    </a:moveTo>
                    <a:cubicBezTo>
                      <a:pt x="1049907" y="-5170"/>
                      <a:pt x="1157878" y="47524"/>
                      <a:pt x="1243221" y="107008"/>
                    </a:cubicBezTo>
                    <a:cubicBezTo>
                      <a:pt x="1305684" y="151338"/>
                      <a:pt x="1363416" y="200705"/>
                      <a:pt x="1417209" y="254155"/>
                    </a:cubicBezTo>
                    <a:cubicBezTo>
                      <a:pt x="1415225" y="255161"/>
                      <a:pt x="1413454" y="256454"/>
                      <a:pt x="1411690" y="257748"/>
                    </a:cubicBezTo>
                    <a:lnTo>
                      <a:pt x="1383925" y="280911"/>
                    </a:lnTo>
                    <a:cubicBezTo>
                      <a:pt x="1275177" y="172432"/>
                      <a:pt x="1138059" y="46780"/>
                      <a:pt x="980173" y="30160"/>
                    </a:cubicBezTo>
                    <a:cubicBezTo>
                      <a:pt x="773282" y="6514"/>
                      <a:pt x="663925" y="234103"/>
                      <a:pt x="637325" y="405533"/>
                    </a:cubicBezTo>
                    <a:cubicBezTo>
                      <a:pt x="610724" y="582874"/>
                      <a:pt x="634369" y="772039"/>
                      <a:pt x="702348" y="937558"/>
                    </a:cubicBezTo>
                    <a:cubicBezTo>
                      <a:pt x="722092" y="984946"/>
                      <a:pt x="745464" y="1034314"/>
                      <a:pt x="774856" y="1080744"/>
                    </a:cubicBezTo>
                    <a:lnTo>
                      <a:pt x="754724" y="1132075"/>
                    </a:lnTo>
                    <a:cubicBezTo>
                      <a:pt x="591096" y="890430"/>
                      <a:pt x="518472" y="546433"/>
                      <a:pt x="628458" y="275482"/>
                    </a:cubicBezTo>
                    <a:cubicBezTo>
                      <a:pt x="678703" y="151343"/>
                      <a:pt x="764415" y="39027"/>
                      <a:pt x="900372" y="6514"/>
                    </a:cubicBezTo>
                    <a:cubicBezTo>
                      <a:pt x="915150" y="3189"/>
                      <a:pt x="930067" y="1203"/>
                      <a:pt x="945047" y="4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2" name="Freeform 12"/>
              <p:cNvSpPr>
                <a:spLocks/>
              </p:cNvSpPr>
              <p:nvPr userDrawn="1"/>
            </p:nvSpPr>
            <p:spPr bwMode="auto">
              <a:xfrm>
                <a:off x="-14288" y="343213"/>
                <a:ext cx="1075562" cy="2279791"/>
              </a:xfrm>
              <a:custGeom>
                <a:avLst/>
                <a:gdLst/>
                <a:ahLst/>
                <a:cxnLst/>
                <a:rect l="l" t="t" r="r" b="b"/>
                <a:pathLst>
                  <a:path w="1075562" h="2279791">
                    <a:moveTo>
                      <a:pt x="80307" y="242675"/>
                    </a:moveTo>
                    <a:lnTo>
                      <a:pt x="107631" y="267598"/>
                    </a:lnTo>
                    <a:cubicBezTo>
                      <a:pt x="59789" y="336282"/>
                      <a:pt x="23464" y="415906"/>
                      <a:pt x="0" y="498410"/>
                    </a:cubicBezTo>
                    <a:lnTo>
                      <a:pt x="0" y="380209"/>
                    </a:lnTo>
                    <a:cubicBezTo>
                      <a:pt x="20357" y="330532"/>
                      <a:pt x="47108" y="283961"/>
                      <a:pt x="80307" y="242675"/>
                    </a:cubicBezTo>
                    <a:close/>
                    <a:moveTo>
                      <a:pt x="131574" y="230400"/>
                    </a:moveTo>
                    <a:cubicBezTo>
                      <a:pt x="252557" y="333826"/>
                      <a:pt x="364924" y="446642"/>
                      <a:pt x="460685" y="570534"/>
                    </a:cubicBezTo>
                    <a:cubicBezTo>
                      <a:pt x="537518" y="671057"/>
                      <a:pt x="629127" y="801147"/>
                      <a:pt x="623217" y="937150"/>
                    </a:cubicBezTo>
                    <a:cubicBezTo>
                      <a:pt x="617306" y="1064283"/>
                      <a:pt x="510922" y="1147068"/>
                      <a:pt x="395673" y="1188460"/>
                    </a:cubicBezTo>
                    <a:cubicBezTo>
                      <a:pt x="259177" y="1233981"/>
                      <a:pt x="95317" y="1238436"/>
                      <a:pt x="0" y="1114018"/>
                    </a:cubicBezTo>
                    <a:lnTo>
                      <a:pt x="0" y="1020767"/>
                    </a:lnTo>
                    <a:cubicBezTo>
                      <a:pt x="38224" y="1109550"/>
                      <a:pt x="104611" y="1181923"/>
                      <a:pt x="209500" y="1194373"/>
                    </a:cubicBezTo>
                    <a:cubicBezTo>
                      <a:pt x="348391" y="1212113"/>
                      <a:pt x="549339" y="1135241"/>
                      <a:pt x="572980" y="978542"/>
                    </a:cubicBezTo>
                    <a:cubicBezTo>
                      <a:pt x="596621" y="842539"/>
                      <a:pt x="507967" y="706536"/>
                      <a:pt x="431134" y="603056"/>
                    </a:cubicBezTo>
                    <a:cubicBezTo>
                      <a:pt x="337216" y="479418"/>
                      <a:pt x="224693" y="368188"/>
                      <a:pt x="107631" y="267598"/>
                    </a:cubicBezTo>
                    <a:cubicBezTo>
                      <a:pt x="113837" y="253897"/>
                      <a:pt x="122291" y="241777"/>
                      <a:pt x="131574" y="230400"/>
                    </a:cubicBezTo>
                    <a:close/>
                    <a:moveTo>
                      <a:pt x="0" y="120339"/>
                    </a:moveTo>
                    <a:cubicBezTo>
                      <a:pt x="36114" y="148654"/>
                      <a:pt x="71730" y="177737"/>
                      <a:pt x="105744" y="208687"/>
                    </a:cubicBezTo>
                    <a:cubicBezTo>
                      <a:pt x="95609" y="218669"/>
                      <a:pt x="86860" y="229846"/>
                      <a:pt x="80307" y="242675"/>
                    </a:cubicBezTo>
                    <a:lnTo>
                      <a:pt x="41058" y="206873"/>
                    </a:lnTo>
                    <a:cubicBezTo>
                      <a:pt x="27718" y="195473"/>
                      <a:pt x="14325" y="184177"/>
                      <a:pt x="0" y="174038"/>
                    </a:cubicBezTo>
                    <a:close/>
                    <a:moveTo>
                      <a:pt x="510016" y="143"/>
                    </a:moveTo>
                    <a:cubicBezTo>
                      <a:pt x="577043" y="-1520"/>
                      <a:pt x="644641" y="11369"/>
                      <a:pt x="708915" y="41305"/>
                    </a:cubicBezTo>
                    <a:cubicBezTo>
                      <a:pt x="906908" y="132959"/>
                      <a:pt x="1028068" y="331050"/>
                      <a:pt x="1063529" y="540968"/>
                    </a:cubicBezTo>
                    <a:cubicBezTo>
                      <a:pt x="1104901" y="801147"/>
                      <a:pt x="1033978" y="1073153"/>
                      <a:pt x="936459" y="1312637"/>
                    </a:cubicBezTo>
                    <a:cubicBezTo>
                      <a:pt x="776883" y="1699949"/>
                      <a:pt x="478416" y="2128654"/>
                      <a:pt x="61744" y="2264657"/>
                    </a:cubicBezTo>
                    <a:cubicBezTo>
                      <a:pt x="41563" y="2271265"/>
                      <a:pt x="21155" y="2277144"/>
                      <a:pt x="0" y="2279791"/>
                    </a:cubicBezTo>
                    <a:lnTo>
                      <a:pt x="0" y="2261808"/>
                    </a:lnTo>
                    <a:cubicBezTo>
                      <a:pt x="172472" y="2218290"/>
                      <a:pt x="326061" y="2109603"/>
                      <a:pt x="451820" y="1983782"/>
                    </a:cubicBezTo>
                    <a:cubicBezTo>
                      <a:pt x="629127" y="1812300"/>
                      <a:pt x="768017" y="1602382"/>
                      <a:pt x="865536" y="1374725"/>
                    </a:cubicBezTo>
                    <a:cubicBezTo>
                      <a:pt x="971921" y="1135241"/>
                      <a:pt x="1060574" y="848453"/>
                      <a:pt x="1022158" y="585316"/>
                    </a:cubicBezTo>
                    <a:cubicBezTo>
                      <a:pt x="989651" y="366529"/>
                      <a:pt x="871447" y="135915"/>
                      <a:pt x="652768" y="53131"/>
                    </a:cubicBezTo>
                    <a:cubicBezTo>
                      <a:pt x="432027" y="-30590"/>
                      <a:pt x="252845" y="66100"/>
                      <a:pt x="131574" y="230400"/>
                    </a:cubicBezTo>
                    <a:lnTo>
                      <a:pt x="105744" y="208687"/>
                    </a:lnTo>
                    <a:lnTo>
                      <a:pt x="197680" y="118176"/>
                    </a:lnTo>
                    <a:cubicBezTo>
                      <a:pt x="288180" y="46109"/>
                      <a:pt x="398304" y="2915"/>
                      <a:pt x="510016" y="1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</p:grp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-14287" y="2103037"/>
              <a:ext cx="1156177" cy="4375425"/>
            </a:xfrm>
            <a:custGeom>
              <a:avLst/>
              <a:gdLst/>
              <a:ahLst/>
              <a:cxnLst/>
              <a:rect l="l" t="t" r="r" b="b"/>
              <a:pathLst>
                <a:path w="1156177" h="4375425">
                  <a:moveTo>
                    <a:pt x="0" y="0"/>
                  </a:moveTo>
                  <a:cubicBezTo>
                    <a:pt x="209388" y="349300"/>
                    <a:pt x="412851" y="702511"/>
                    <a:pt x="596214" y="1069118"/>
                  </a:cubicBezTo>
                  <a:cubicBezTo>
                    <a:pt x="803167" y="1479935"/>
                    <a:pt x="998294" y="1911441"/>
                    <a:pt x="1101771" y="2363635"/>
                  </a:cubicBezTo>
                  <a:cubicBezTo>
                    <a:pt x="1140205" y="2538011"/>
                    <a:pt x="1166813" y="2718297"/>
                    <a:pt x="1152031" y="2895628"/>
                  </a:cubicBezTo>
                  <a:cubicBezTo>
                    <a:pt x="1131335" y="3114337"/>
                    <a:pt x="1033772" y="3327134"/>
                    <a:pt x="924382" y="3513332"/>
                  </a:cubicBezTo>
                  <a:cubicBezTo>
                    <a:pt x="712360" y="3874901"/>
                    <a:pt x="390901" y="4204913"/>
                    <a:pt x="0" y="4375425"/>
                  </a:cubicBezTo>
                  <a:lnTo>
                    <a:pt x="0" y="4344261"/>
                  </a:lnTo>
                  <a:cubicBezTo>
                    <a:pt x="214080" y="4246416"/>
                    <a:pt x="407371" y="4098438"/>
                    <a:pt x="566650" y="3930060"/>
                  </a:cubicBezTo>
                  <a:cubicBezTo>
                    <a:pt x="880035" y="3601997"/>
                    <a:pt x="1146118" y="3149803"/>
                    <a:pt x="1104727" y="2682831"/>
                  </a:cubicBezTo>
                  <a:cubicBezTo>
                    <a:pt x="1066293" y="2251325"/>
                    <a:pt x="897774" y="1831642"/>
                    <a:pt x="723342" y="1441513"/>
                  </a:cubicBezTo>
                  <a:cubicBezTo>
                    <a:pt x="511183" y="974556"/>
                    <a:pt x="261394" y="529094"/>
                    <a:pt x="0" y="902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sp>
        <p:nvSpPr>
          <p:cNvPr id="5" name="Fußzeilenplatzhalt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black">
          <a:xfrm>
            <a:off x="1200150" y="332656"/>
            <a:ext cx="10512000" cy="720000"/>
          </a:xfrm>
          <a:prstGeom prst="rect">
            <a:avLst/>
          </a:prstGeom>
        </p:spPr>
        <p:txBody>
          <a:bodyPr vert="horz" lIns="0" tIns="28800" rIns="0" bIns="0" rtlCol="0" anchor="t">
            <a:noAutofit/>
          </a:bodyPr>
          <a:lstStyle/>
          <a:p>
            <a:r>
              <a:rPr lang="de-CH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black">
          <a:xfrm>
            <a:off x="1200150" y="1484015"/>
            <a:ext cx="10512000" cy="4897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black">
          <a:xfrm rot="16200000">
            <a:off x="-1645271" y="3392999"/>
            <a:ext cx="4105278" cy="28790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black">
          <a:xfrm flipH="1">
            <a:off x="191344" y="6093336"/>
            <a:ext cx="432048" cy="360000"/>
          </a:xfrm>
          <a:prstGeom prst="rect">
            <a:avLst/>
          </a:prstGeom>
        </p:spPr>
        <p:txBody>
          <a:bodyPr vert="horz" lIns="0" tIns="0" rIns="0" bIns="14400" rtlCol="0" anchor="b">
            <a:noAutofit/>
          </a:bodyPr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EAD1F8-D385-4F7B-B8F3-539267025C3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  <p:grpSp>
        <p:nvGrpSpPr>
          <p:cNvPr id="22" name="Gruppieren 24">
            <a:extLst>
              <a:ext uri="{FF2B5EF4-FFF2-40B4-BE49-F238E27FC236}">
                <a16:creationId xmlns:a16="http://schemas.microsoft.com/office/drawing/2014/main" id="{34616715-2230-4D18-B11F-0892999C3E9E}"/>
              </a:ext>
            </a:extLst>
          </p:cNvPr>
          <p:cNvGrpSpPr/>
          <p:nvPr userDrawn="1"/>
        </p:nvGrpSpPr>
        <p:grpSpPr bwMode="gray">
          <a:xfrm>
            <a:off x="-168688" y="404664"/>
            <a:ext cx="72000" cy="5976664"/>
            <a:chOff x="-456728" y="404664"/>
            <a:chExt cx="216000" cy="5976664"/>
          </a:xfrm>
        </p:grpSpPr>
        <p:cxnSp>
          <p:nvCxnSpPr>
            <p:cNvPr id="26" name="Gerader Verbinder 22">
              <a:extLst>
                <a:ext uri="{FF2B5EF4-FFF2-40B4-BE49-F238E27FC236}">
                  <a16:creationId xmlns:a16="http://schemas.microsoft.com/office/drawing/2014/main" id="{BADCE3B3-C67C-4479-B25A-BB73A93FCAC5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456728" y="404664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3">
              <a:extLst>
                <a:ext uri="{FF2B5EF4-FFF2-40B4-BE49-F238E27FC236}">
                  <a16:creationId xmlns:a16="http://schemas.microsoft.com/office/drawing/2014/main" id="{A2411F64-AFA2-4D54-B948-CACBB9F73133}"/>
                </a:ext>
              </a:extLst>
            </p:cNvPr>
            <p:cNvCxnSpPr/>
            <p:nvPr userDrawn="1"/>
          </p:nvCxnSpPr>
          <p:spPr bwMode="gray">
            <a:xfrm>
              <a:off x="-456728" y="6381328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2">
              <a:extLst>
                <a:ext uri="{FF2B5EF4-FFF2-40B4-BE49-F238E27FC236}">
                  <a16:creationId xmlns:a16="http://schemas.microsoft.com/office/drawing/2014/main" id="{8A1E9B1F-474D-4064-9DD2-A9561135659C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456728" y="1484784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ieren 20">
            <a:extLst>
              <a:ext uri="{FF2B5EF4-FFF2-40B4-BE49-F238E27FC236}">
                <a16:creationId xmlns:a16="http://schemas.microsoft.com/office/drawing/2014/main" id="{D86F7069-23BE-4CF9-90BB-7B9429005F9D}"/>
              </a:ext>
            </a:extLst>
          </p:cNvPr>
          <p:cNvGrpSpPr/>
          <p:nvPr userDrawn="1"/>
        </p:nvGrpSpPr>
        <p:grpSpPr bwMode="black">
          <a:xfrm>
            <a:off x="1199456" y="-171400"/>
            <a:ext cx="10513168" cy="72000"/>
            <a:chOff x="1199456" y="-243408"/>
            <a:chExt cx="10513168" cy="216000"/>
          </a:xfrm>
        </p:grpSpPr>
        <p:cxnSp>
          <p:nvCxnSpPr>
            <p:cNvPr id="31" name="Gerader Verbinder 12">
              <a:extLst>
                <a:ext uri="{FF2B5EF4-FFF2-40B4-BE49-F238E27FC236}">
                  <a16:creationId xmlns:a16="http://schemas.microsoft.com/office/drawing/2014/main" id="{498D72FE-3D74-49C5-8CF9-DA0115481CE7}"/>
                </a:ext>
              </a:extLst>
            </p:cNvPr>
            <p:cNvCxnSpPr/>
            <p:nvPr userDrawn="1"/>
          </p:nvCxnSpPr>
          <p:spPr bwMode="black">
            <a:xfrm>
              <a:off x="11994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13">
              <a:extLst>
                <a:ext uri="{FF2B5EF4-FFF2-40B4-BE49-F238E27FC236}">
                  <a16:creationId xmlns:a16="http://schemas.microsoft.com/office/drawing/2014/main" id="{917E7C58-6BCA-47A4-9FD3-D4F7BAE3F17D}"/>
                </a:ext>
              </a:extLst>
            </p:cNvPr>
            <p:cNvCxnSpPr/>
            <p:nvPr userDrawn="1"/>
          </p:nvCxnSpPr>
          <p:spPr bwMode="black">
            <a:xfrm>
              <a:off x="4511824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14">
              <a:extLst>
                <a:ext uri="{FF2B5EF4-FFF2-40B4-BE49-F238E27FC236}">
                  <a16:creationId xmlns:a16="http://schemas.microsoft.com/office/drawing/2014/main" id="{C187A180-A169-4EB6-8D34-0AB6F8AC3B6A}"/>
                </a:ext>
              </a:extLst>
            </p:cNvPr>
            <p:cNvCxnSpPr/>
            <p:nvPr userDrawn="1"/>
          </p:nvCxnSpPr>
          <p:spPr bwMode="black">
            <a:xfrm>
              <a:off x="4799856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15">
              <a:extLst>
                <a:ext uri="{FF2B5EF4-FFF2-40B4-BE49-F238E27FC236}">
                  <a16:creationId xmlns:a16="http://schemas.microsoft.com/office/drawing/2014/main" id="{6B8BA14C-61F7-4907-B5C3-DD2DCCFBC83E}"/>
                </a:ext>
              </a:extLst>
            </p:cNvPr>
            <p:cNvCxnSpPr/>
            <p:nvPr userDrawn="1"/>
          </p:nvCxnSpPr>
          <p:spPr bwMode="black">
            <a:xfrm>
              <a:off x="63120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16">
              <a:extLst>
                <a:ext uri="{FF2B5EF4-FFF2-40B4-BE49-F238E27FC236}">
                  <a16:creationId xmlns:a16="http://schemas.microsoft.com/office/drawing/2014/main" id="{2AD55AAC-F91A-48DA-B806-809F0248F0A4}"/>
                </a:ext>
              </a:extLst>
            </p:cNvPr>
            <p:cNvCxnSpPr/>
            <p:nvPr userDrawn="1"/>
          </p:nvCxnSpPr>
          <p:spPr bwMode="black">
            <a:xfrm>
              <a:off x="66000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17">
              <a:extLst>
                <a:ext uri="{FF2B5EF4-FFF2-40B4-BE49-F238E27FC236}">
                  <a16:creationId xmlns:a16="http://schemas.microsoft.com/office/drawing/2014/main" id="{7DFEA8B0-CE58-421B-BEAE-108C5DCCF6FD}"/>
                </a:ext>
              </a:extLst>
            </p:cNvPr>
            <p:cNvCxnSpPr/>
            <p:nvPr userDrawn="1"/>
          </p:nvCxnSpPr>
          <p:spPr bwMode="black">
            <a:xfrm>
              <a:off x="8112224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18">
              <a:extLst>
                <a:ext uri="{FF2B5EF4-FFF2-40B4-BE49-F238E27FC236}">
                  <a16:creationId xmlns:a16="http://schemas.microsoft.com/office/drawing/2014/main" id="{11E7B42D-83F7-43BA-B975-BA5A620DF230}"/>
                </a:ext>
              </a:extLst>
            </p:cNvPr>
            <p:cNvCxnSpPr/>
            <p:nvPr userDrawn="1"/>
          </p:nvCxnSpPr>
          <p:spPr bwMode="black">
            <a:xfrm>
              <a:off x="8400256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19">
              <a:extLst>
                <a:ext uri="{FF2B5EF4-FFF2-40B4-BE49-F238E27FC236}">
                  <a16:creationId xmlns:a16="http://schemas.microsoft.com/office/drawing/2014/main" id="{639C70A6-FEB2-459A-B5C3-668F2B2CD706}"/>
                </a:ext>
              </a:extLst>
            </p:cNvPr>
            <p:cNvCxnSpPr/>
            <p:nvPr userDrawn="1"/>
          </p:nvCxnSpPr>
          <p:spPr bwMode="black">
            <a:xfrm>
              <a:off x="117126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r Verbinder 13">
              <a:extLst>
                <a:ext uri="{FF2B5EF4-FFF2-40B4-BE49-F238E27FC236}">
                  <a16:creationId xmlns:a16="http://schemas.microsoft.com/office/drawing/2014/main" id="{BDBA7992-EE35-4270-A00A-2CECE8F0358A}"/>
                </a:ext>
              </a:extLst>
            </p:cNvPr>
            <p:cNvCxnSpPr/>
            <p:nvPr userDrawn="1"/>
          </p:nvCxnSpPr>
          <p:spPr bwMode="black">
            <a:xfrm>
              <a:off x="36117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14">
              <a:extLst>
                <a:ext uri="{FF2B5EF4-FFF2-40B4-BE49-F238E27FC236}">
                  <a16:creationId xmlns:a16="http://schemas.microsoft.com/office/drawing/2014/main" id="{15AB0177-321E-464E-82D7-15A14AC072D4}"/>
                </a:ext>
              </a:extLst>
            </p:cNvPr>
            <p:cNvCxnSpPr/>
            <p:nvPr userDrawn="1"/>
          </p:nvCxnSpPr>
          <p:spPr bwMode="black">
            <a:xfrm>
              <a:off x="38997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r Verbinder 17">
              <a:extLst>
                <a:ext uri="{FF2B5EF4-FFF2-40B4-BE49-F238E27FC236}">
                  <a16:creationId xmlns:a16="http://schemas.microsoft.com/office/drawing/2014/main" id="{0005E691-B2E6-4C9F-8583-53655958A68D}"/>
                </a:ext>
              </a:extLst>
            </p:cNvPr>
            <p:cNvCxnSpPr/>
            <p:nvPr userDrawn="1"/>
          </p:nvCxnSpPr>
          <p:spPr bwMode="black">
            <a:xfrm>
              <a:off x="90123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r Verbinder 18">
              <a:extLst>
                <a:ext uri="{FF2B5EF4-FFF2-40B4-BE49-F238E27FC236}">
                  <a16:creationId xmlns:a16="http://schemas.microsoft.com/office/drawing/2014/main" id="{630B6836-1230-414E-9FF2-D3D271CD80EC}"/>
                </a:ext>
              </a:extLst>
            </p:cNvPr>
            <p:cNvCxnSpPr/>
            <p:nvPr userDrawn="1"/>
          </p:nvCxnSpPr>
          <p:spPr bwMode="black">
            <a:xfrm>
              <a:off x="93003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137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56">
          <p15:clr>
            <a:srgbClr val="547EBF"/>
          </p15:clr>
        </p15:guide>
        <p15:guide id="5" pos="7378">
          <p15:clr>
            <a:srgbClr val="547EBF"/>
          </p15:clr>
        </p15:guide>
        <p15:guide id="11" orient="horz" pos="4020">
          <p15:clr>
            <a:srgbClr val="547EBF"/>
          </p15:clr>
        </p15:guide>
        <p15:guide id="14" orient="horz" pos="935">
          <p15:clr>
            <a:srgbClr val="547EBF"/>
          </p15:clr>
        </p15:guide>
        <p15:guide id="15" orient="horz" pos="255">
          <p15:clr>
            <a:srgbClr val="547EBF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black">
          <a:xfrm>
            <a:off x="1200150" y="332656"/>
            <a:ext cx="10512000" cy="720000"/>
          </a:xfrm>
          <a:prstGeom prst="rect">
            <a:avLst/>
          </a:prstGeom>
        </p:spPr>
        <p:txBody>
          <a:bodyPr vert="horz" lIns="0" tIns="28800" rIns="0" bIns="0" rtlCol="0" anchor="t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black">
          <a:xfrm>
            <a:off x="1200150" y="1484015"/>
            <a:ext cx="10512000" cy="4897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black">
          <a:xfrm rot="16200000">
            <a:off x="-1645271" y="3392999"/>
            <a:ext cx="4105278" cy="28790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black">
          <a:xfrm flipH="1">
            <a:off x="191344" y="6093336"/>
            <a:ext cx="432048" cy="360000"/>
          </a:xfrm>
          <a:prstGeom prst="rect">
            <a:avLst/>
          </a:prstGeom>
        </p:spPr>
        <p:txBody>
          <a:bodyPr vert="horz" lIns="0" tIns="0" rIns="0" bIns="14400" rtlCol="0" anchor="b">
            <a:noAutofit/>
          </a:bodyPr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EAD1F8-D385-4F7B-B8F3-539267025C3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  <p:grpSp>
        <p:nvGrpSpPr>
          <p:cNvPr id="22" name="Gruppieren 24">
            <a:extLst>
              <a:ext uri="{FF2B5EF4-FFF2-40B4-BE49-F238E27FC236}">
                <a16:creationId xmlns:a16="http://schemas.microsoft.com/office/drawing/2014/main" id="{34616715-2230-4D18-B11F-0892999C3E9E}"/>
              </a:ext>
            </a:extLst>
          </p:cNvPr>
          <p:cNvGrpSpPr/>
          <p:nvPr userDrawn="1"/>
        </p:nvGrpSpPr>
        <p:grpSpPr bwMode="gray">
          <a:xfrm>
            <a:off x="-168688" y="404664"/>
            <a:ext cx="72000" cy="5976664"/>
            <a:chOff x="-456728" y="404664"/>
            <a:chExt cx="216000" cy="5976664"/>
          </a:xfrm>
        </p:grpSpPr>
        <p:cxnSp>
          <p:nvCxnSpPr>
            <p:cNvPr id="26" name="Gerader Verbinder 22">
              <a:extLst>
                <a:ext uri="{FF2B5EF4-FFF2-40B4-BE49-F238E27FC236}">
                  <a16:creationId xmlns:a16="http://schemas.microsoft.com/office/drawing/2014/main" id="{BADCE3B3-C67C-4479-B25A-BB73A93FCAC5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456728" y="404664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3">
              <a:extLst>
                <a:ext uri="{FF2B5EF4-FFF2-40B4-BE49-F238E27FC236}">
                  <a16:creationId xmlns:a16="http://schemas.microsoft.com/office/drawing/2014/main" id="{A2411F64-AFA2-4D54-B948-CACBB9F73133}"/>
                </a:ext>
              </a:extLst>
            </p:cNvPr>
            <p:cNvCxnSpPr/>
            <p:nvPr userDrawn="1"/>
          </p:nvCxnSpPr>
          <p:spPr bwMode="gray">
            <a:xfrm>
              <a:off x="-456728" y="6381328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2">
              <a:extLst>
                <a:ext uri="{FF2B5EF4-FFF2-40B4-BE49-F238E27FC236}">
                  <a16:creationId xmlns:a16="http://schemas.microsoft.com/office/drawing/2014/main" id="{8A1E9B1F-474D-4064-9DD2-A9561135659C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456728" y="1484784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ieren 20">
            <a:extLst>
              <a:ext uri="{FF2B5EF4-FFF2-40B4-BE49-F238E27FC236}">
                <a16:creationId xmlns:a16="http://schemas.microsoft.com/office/drawing/2014/main" id="{D86F7069-23BE-4CF9-90BB-7B9429005F9D}"/>
              </a:ext>
            </a:extLst>
          </p:cNvPr>
          <p:cNvGrpSpPr/>
          <p:nvPr userDrawn="1"/>
        </p:nvGrpSpPr>
        <p:grpSpPr bwMode="black">
          <a:xfrm>
            <a:off x="1199456" y="-171400"/>
            <a:ext cx="10513168" cy="72000"/>
            <a:chOff x="1199456" y="-243408"/>
            <a:chExt cx="10513168" cy="216000"/>
          </a:xfrm>
        </p:grpSpPr>
        <p:cxnSp>
          <p:nvCxnSpPr>
            <p:cNvPr id="31" name="Gerader Verbinder 12">
              <a:extLst>
                <a:ext uri="{FF2B5EF4-FFF2-40B4-BE49-F238E27FC236}">
                  <a16:creationId xmlns:a16="http://schemas.microsoft.com/office/drawing/2014/main" id="{498D72FE-3D74-49C5-8CF9-DA0115481CE7}"/>
                </a:ext>
              </a:extLst>
            </p:cNvPr>
            <p:cNvCxnSpPr/>
            <p:nvPr userDrawn="1"/>
          </p:nvCxnSpPr>
          <p:spPr bwMode="black">
            <a:xfrm>
              <a:off x="11994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13">
              <a:extLst>
                <a:ext uri="{FF2B5EF4-FFF2-40B4-BE49-F238E27FC236}">
                  <a16:creationId xmlns:a16="http://schemas.microsoft.com/office/drawing/2014/main" id="{917E7C58-6BCA-47A4-9FD3-D4F7BAE3F17D}"/>
                </a:ext>
              </a:extLst>
            </p:cNvPr>
            <p:cNvCxnSpPr/>
            <p:nvPr userDrawn="1"/>
          </p:nvCxnSpPr>
          <p:spPr bwMode="black">
            <a:xfrm>
              <a:off x="4511824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14">
              <a:extLst>
                <a:ext uri="{FF2B5EF4-FFF2-40B4-BE49-F238E27FC236}">
                  <a16:creationId xmlns:a16="http://schemas.microsoft.com/office/drawing/2014/main" id="{C187A180-A169-4EB6-8D34-0AB6F8AC3B6A}"/>
                </a:ext>
              </a:extLst>
            </p:cNvPr>
            <p:cNvCxnSpPr/>
            <p:nvPr userDrawn="1"/>
          </p:nvCxnSpPr>
          <p:spPr bwMode="black">
            <a:xfrm>
              <a:off x="4799856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15">
              <a:extLst>
                <a:ext uri="{FF2B5EF4-FFF2-40B4-BE49-F238E27FC236}">
                  <a16:creationId xmlns:a16="http://schemas.microsoft.com/office/drawing/2014/main" id="{6B8BA14C-61F7-4907-B5C3-DD2DCCFBC83E}"/>
                </a:ext>
              </a:extLst>
            </p:cNvPr>
            <p:cNvCxnSpPr/>
            <p:nvPr userDrawn="1"/>
          </p:nvCxnSpPr>
          <p:spPr bwMode="black">
            <a:xfrm>
              <a:off x="63120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16">
              <a:extLst>
                <a:ext uri="{FF2B5EF4-FFF2-40B4-BE49-F238E27FC236}">
                  <a16:creationId xmlns:a16="http://schemas.microsoft.com/office/drawing/2014/main" id="{2AD55AAC-F91A-48DA-B806-809F0248F0A4}"/>
                </a:ext>
              </a:extLst>
            </p:cNvPr>
            <p:cNvCxnSpPr/>
            <p:nvPr userDrawn="1"/>
          </p:nvCxnSpPr>
          <p:spPr bwMode="black">
            <a:xfrm>
              <a:off x="66000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17">
              <a:extLst>
                <a:ext uri="{FF2B5EF4-FFF2-40B4-BE49-F238E27FC236}">
                  <a16:creationId xmlns:a16="http://schemas.microsoft.com/office/drawing/2014/main" id="{7DFEA8B0-CE58-421B-BEAE-108C5DCCF6FD}"/>
                </a:ext>
              </a:extLst>
            </p:cNvPr>
            <p:cNvCxnSpPr/>
            <p:nvPr userDrawn="1"/>
          </p:nvCxnSpPr>
          <p:spPr bwMode="black">
            <a:xfrm>
              <a:off x="8112224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18">
              <a:extLst>
                <a:ext uri="{FF2B5EF4-FFF2-40B4-BE49-F238E27FC236}">
                  <a16:creationId xmlns:a16="http://schemas.microsoft.com/office/drawing/2014/main" id="{11E7B42D-83F7-43BA-B975-BA5A620DF230}"/>
                </a:ext>
              </a:extLst>
            </p:cNvPr>
            <p:cNvCxnSpPr/>
            <p:nvPr userDrawn="1"/>
          </p:nvCxnSpPr>
          <p:spPr bwMode="black">
            <a:xfrm>
              <a:off x="8400256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19">
              <a:extLst>
                <a:ext uri="{FF2B5EF4-FFF2-40B4-BE49-F238E27FC236}">
                  <a16:creationId xmlns:a16="http://schemas.microsoft.com/office/drawing/2014/main" id="{639C70A6-FEB2-459A-B5C3-668F2B2CD706}"/>
                </a:ext>
              </a:extLst>
            </p:cNvPr>
            <p:cNvCxnSpPr/>
            <p:nvPr userDrawn="1"/>
          </p:nvCxnSpPr>
          <p:spPr bwMode="black">
            <a:xfrm>
              <a:off x="117126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r Verbinder 13">
              <a:extLst>
                <a:ext uri="{FF2B5EF4-FFF2-40B4-BE49-F238E27FC236}">
                  <a16:creationId xmlns:a16="http://schemas.microsoft.com/office/drawing/2014/main" id="{BDBA7992-EE35-4270-A00A-2CECE8F0358A}"/>
                </a:ext>
              </a:extLst>
            </p:cNvPr>
            <p:cNvCxnSpPr/>
            <p:nvPr userDrawn="1"/>
          </p:nvCxnSpPr>
          <p:spPr bwMode="black">
            <a:xfrm>
              <a:off x="36117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14">
              <a:extLst>
                <a:ext uri="{FF2B5EF4-FFF2-40B4-BE49-F238E27FC236}">
                  <a16:creationId xmlns:a16="http://schemas.microsoft.com/office/drawing/2014/main" id="{15AB0177-321E-464E-82D7-15A14AC072D4}"/>
                </a:ext>
              </a:extLst>
            </p:cNvPr>
            <p:cNvCxnSpPr/>
            <p:nvPr userDrawn="1"/>
          </p:nvCxnSpPr>
          <p:spPr bwMode="black">
            <a:xfrm>
              <a:off x="38997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r Verbinder 17">
              <a:extLst>
                <a:ext uri="{FF2B5EF4-FFF2-40B4-BE49-F238E27FC236}">
                  <a16:creationId xmlns:a16="http://schemas.microsoft.com/office/drawing/2014/main" id="{0005E691-B2E6-4C9F-8583-53655958A68D}"/>
                </a:ext>
              </a:extLst>
            </p:cNvPr>
            <p:cNvCxnSpPr/>
            <p:nvPr userDrawn="1"/>
          </p:nvCxnSpPr>
          <p:spPr bwMode="black">
            <a:xfrm>
              <a:off x="90123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r Verbinder 18">
              <a:extLst>
                <a:ext uri="{FF2B5EF4-FFF2-40B4-BE49-F238E27FC236}">
                  <a16:creationId xmlns:a16="http://schemas.microsoft.com/office/drawing/2014/main" id="{630B6836-1230-414E-9FF2-D3D271CD80EC}"/>
                </a:ext>
              </a:extLst>
            </p:cNvPr>
            <p:cNvCxnSpPr/>
            <p:nvPr userDrawn="1"/>
          </p:nvCxnSpPr>
          <p:spPr bwMode="black">
            <a:xfrm>
              <a:off x="93003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0017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56">
          <p15:clr>
            <a:srgbClr val="547EBF"/>
          </p15:clr>
        </p15:guide>
        <p15:guide id="5" pos="7378">
          <p15:clr>
            <a:srgbClr val="547EBF"/>
          </p15:clr>
        </p15:guide>
        <p15:guide id="11" orient="horz" pos="4020">
          <p15:clr>
            <a:srgbClr val="547EBF"/>
          </p15:clr>
        </p15:guide>
        <p15:guide id="14" orient="horz" pos="935">
          <p15:clr>
            <a:srgbClr val="547EBF"/>
          </p15:clr>
        </p15:guide>
        <p15:guide id="15" orient="horz" pos="255">
          <p15:clr>
            <a:srgbClr val="547EBF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black">
          <a:xfrm>
            <a:off x="1200150" y="332656"/>
            <a:ext cx="10512000" cy="720000"/>
          </a:xfrm>
          <a:prstGeom prst="rect">
            <a:avLst/>
          </a:prstGeom>
        </p:spPr>
        <p:txBody>
          <a:bodyPr vert="horz" lIns="0" tIns="28800" rIns="0" bIns="0" rtlCol="0" anchor="t">
            <a:noAutofit/>
          </a:bodyPr>
          <a:lstStyle/>
          <a:p>
            <a:r>
              <a:rPr lang="de-CH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black">
          <a:xfrm>
            <a:off x="1200150" y="1484015"/>
            <a:ext cx="10512000" cy="4897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black">
          <a:xfrm rot="16200000">
            <a:off x="-1645271" y="3392999"/>
            <a:ext cx="4105278" cy="28790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/>
              <a:t>Ersteller, Datum, Dokumentenname, C0-Klassifizierung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black">
          <a:xfrm flipH="1">
            <a:off x="191344" y="6093336"/>
            <a:ext cx="432048" cy="360000"/>
          </a:xfrm>
          <a:prstGeom prst="rect">
            <a:avLst/>
          </a:prstGeom>
        </p:spPr>
        <p:txBody>
          <a:bodyPr vert="horz" lIns="0" tIns="0" rIns="0" bIns="14400" rtlCol="0" anchor="b">
            <a:noAutofit/>
          </a:bodyPr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EAD1F8-D385-4F7B-B8F3-539267025C3B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  <p:grpSp>
        <p:nvGrpSpPr>
          <p:cNvPr id="22" name="Gruppieren 24">
            <a:extLst>
              <a:ext uri="{FF2B5EF4-FFF2-40B4-BE49-F238E27FC236}">
                <a16:creationId xmlns:a16="http://schemas.microsoft.com/office/drawing/2014/main" id="{34616715-2230-4D18-B11F-0892999C3E9E}"/>
              </a:ext>
            </a:extLst>
          </p:cNvPr>
          <p:cNvGrpSpPr/>
          <p:nvPr userDrawn="1"/>
        </p:nvGrpSpPr>
        <p:grpSpPr bwMode="gray">
          <a:xfrm>
            <a:off x="-168688" y="404664"/>
            <a:ext cx="72000" cy="5976664"/>
            <a:chOff x="-456728" y="404664"/>
            <a:chExt cx="216000" cy="5976664"/>
          </a:xfrm>
        </p:grpSpPr>
        <p:cxnSp>
          <p:nvCxnSpPr>
            <p:cNvPr id="26" name="Gerader Verbinder 22">
              <a:extLst>
                <a:ext uri="{FF2B5EF4-FFF2-40B4-BE49-F238E27FC236}">
                  <a16:creationId xmlns:a16="http://schemas.microsoft.com/office/drawing/2014/main" id="{BADCE3B3-C67C-4479-B25A-BB73A93FCAC5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456728" y="404664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3">
              <a:extLst>
                <a:ext uri="{FF2B5EF4-FFF2-40B4-BE49-F238E27FC236}">
                  <a16:creationId xmlns:a16="http://schemas.microsoft.com/office/drawing/2014/main" id="{A2411F64-AFA2-4D54-B948-CACBB9F73133}"/>
                </a:ext>
              </a:extLst>
            </p:cNvPr>
            <p:cNvCxnSpPr/>
            <p:nvPr userDrawn="1"/>
          </p:nvCxnSpPr>
          <p:spPr bwMode="gray">
            <a:xfrm>
              <a:off x="-456728" y="6381328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2">
              <a:extLst>
                <a:ext uri="{FF2B5EF4-FFF2-40B4-BE49-F238E27FC236}">
                  <a16:creationId xmlns:a16="http://schemas.microsoft.com/office/drawing/2014/main" id="{8A1E9B1F-474D-4064-9DD2-A9561135659C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456728" y="1484784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ieren 20">
            <a:extLst>
              <a:ext uri="{FF2B5EF4-FFF2-40B4-BE49-F238E27FC236}">
                <a16:creationId xmlns:a16="http://schemas.microsoft.com/office/drawing/2014/main" id="{D86F7069-23BE-4CF9-90BB-7B9429005F9D}"/>
              </a:ext>
            </a:extLst>
          </p:cNvPr>
          <p:cNvGrpSpPr/>
          <p:nvPr userDrawn="1"/>
        </p:nvGrpSpPr>
        <p:grpSpPr bwMode="black">
          <a:xfrm>
            <a:off x="1199456" y="-171400"/>
            <a:ext cx="10513168" cy="72000"/>
            <a:chOff x="1199456" y="-243408"/>
            <a:chExt cx="10513168" cy="216000"/>
          </a:xfrm>
        </p:grpSpPr>
        <p:cxnSp>
          <p:nvCxnSpPr>
            <p:cNvPr id="31" name="Gerader Verbinder 12">
              <a:extLst>
                <a:ext uri="{FF2B5EF4-FFF2-40B4-BE49-F238E27FC236}">
                  <a16:creationId xmlns:a16="http://schemas.microsoft.com/office/drawing/2014/main" id="{498D72FE-3D74-49C5-8CF9-DA0115481CE7}"/>
                </a:ext>
              </a:extLst>
            </p:cNvPr>
            <p:cNvCxnSpPr/>
            <p:nvPr userDrawn="1"/>
          </p:nvCxnSpPr>
          <p:spPr bwMode="black">
            <a:xfrm>
              <a:off x="11994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13">
              <a:extLst>
                <a:ext uri="{FF2B5EF4-FFF2-40B4-BE49-F238E27FC236}">
                  <a16:creationId xmlns:a16="http://schemas.microsoft.com/office/drawing/2014/main" id="{917E7C58-6BCA-47A4-9FD3-D4F7BAE3F17D}"/>
                </a:ext>
              </a:extLst>
            </p:cNvPr>
            <p:cNvCxnSpPr/>
            <p:nvPr userDrawn="1"/>
          </p:nvCxnSpPr>
          <p:spPr bwMode="black">
            <a:xfrm>
              <a:off x="4511824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14">
              <a:extLst>
                <a:ext uri="{FF2B5EF4-FFF2-40B4-BE49-F238E27FC236}">
                  <a16:creationId xmlns:a16="http://schemas.microsoft.com/office/drawing/2014/main" id="{C187A180-A169-4EB6-8D34-0AB6F8AC3B6A}"/>
                </a:ext>
              </a:extLst>
            </p:cNvPr>
            <p:cNvCxnSpPr/>
            <p:nvPr userDrawn="1"/>
          </p:nvCxnSpPr>
          <p:spPr bwMode="black">
            <a:xfrm>
              <a:off x="4799856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15">
              <a:extLst>
                <a:ext uri="{FF2B5EF4-FFF2-40B4-BE49-F238E27FC236}">
                  <a16:creationId xmlns:a16="http://schemas.microsoft.com/office/drawing/2014/main" id="{6B8BA14C-61F7-4907-B5C3-DD2DCCFBC83E}"/>
                </a:ext>
              </a:extLst>
            </p:cNvPr>
            <p:cNvCxnSpPr/>
            <p:nvPr userDrawn="1"/>
          </p:nvCxnSpPr>
          <p:spPr bwMode="black">
            <a:xfrm>
              <a:off x="63120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16">
              <a:extLst>
                <a:ext uri="{FF2B5EF4-FFF2-40B4-BE49-F238E27FC236}">
                  <a16:creationId xmlns:a16="http://schemas.microsoft.com/office/drawing/2014/main" id="{2AD55AAC-F91A-48DA-B806-809F0248F0A4}"/>
                </a:ext>
              </a:extLst>
            </p:cNvPr>
            <p:cNvCxnSpPr/>
            <p:nvPr userDrawn="1"/>
          </p:nvCxnSpPr>
          <p:spPr bwMode="black">
            <a:xfrm>
              <a:off x="66000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17">
              <a:extLst>
                <a:ext uri="{FF2B5EF4-FFF2-40B4-BE49-F238E27FC236}">
                  <a16:creationId xmlns:a16="http://schemas.microsoft.com/office/drawing/2014/main" id="{7DFEA8B0-CE58-421B-BEAE-108C5DCCF6FD}"/>
                </a:ext>
              </a:extLst>
            </p:cNvPr>
            <p:cNvCxnSpPr/>
            <p:nvPr userDrawn="1"/>
          </p:nvCxnSpPr>
          <p:spPr bwMode="black">
            <a:xfrm>
              <a:off x="8112224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18">
              <a:extLst>
                <a:ext uri="{FF2B5EF4-FFF2-40B4-BE49-F238E27FC236}">
                  <a16:creationId xmlns:a16="http://schemas.microsoft.com/office/drawing/2014/main" id="{11E7B42D-83F7-43BA-B975-BA5A620DF230}"/>
                </a:ext>
              </a:extLst>
            </p:cNvPr>
            <p:cNvCxnSpPr/>
            <p:nvPr userDrawn="1"/>
          </p:nvCxnSpPr>
          <p:spPr bwMode="black">
            <a:xfrm>
              <a:off x="8400256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19">
              <a:extLst>
                <a:ext uri="{FF2B5EF4-FFF2-40B4-BE49-F238E27FC236}">
                  <a16:creationId xmlns:a16="http://schemas.microsoft.com/office/drawing/2014/main" id="{639C70A6-FEB2-459A-B5C3-668F2B2CD706}"/>
                </a:ext>
              </a:extLst>
            </p:cNvPr>
            <p:cNvCxnSpPr/>
            <p:nvPr userDrawn="1"/>
          </p:nvCxnSpPr>
          <p:spPr bwMode="black">
            <a:xfrm>
              <a:off x="117126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r Verbinder 13">
              <a:extLst>
                <a:ext uri="{FF2B5EF4-FFF2-40B4-BE49-F238E27FC236}">
                  <a16:creationId xmlns:a16="http://schemas.microsoft.com/office/drawing/2014/main" id="{BDBA7992-EE35-4270-A00A-2CECE8F0358A}"/>
                </a:ext>
              </a:extLst>
            </p:cNvPr>
            <p:cNvCxnSpPr/>
            <p:nvPr userDrawn="1"/>
          </p:nvCxnSpPr>
          <p:spPr bwMode="black">
            <a:xfrm>
              <a:off x="36117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14">
              <a:extLst>
                <a:ext uri="{FF2B5EF4-FFF2-40B4-BE49-F238E27FC236}">
                  <a16:creationId xmlns:a16="http://schemas.microsoft.com/office/drawing/2014/main" id="{15AB0177-321E-464E-82D7-15A14AC072D4}"/>
                </a:ext>
              </a:extLst>
            </p:cNvPr>
            <p:cNvCxnSpPr/>
            <p:nvPr userDrawn="1"/>
          </p:nvCxnSpPr>
          <p:spPr bwMode="black">
            <a:xfrm>
              <a:off x="38997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r Verbinder 17">
              <a:extLst>
                <a:ext uri="{FF2B5EF4-FFF2-40B4-BE49-F238E27FC236}">
                  <a16:creationId xmlns:a16="http://schemas.microsoft.com/office/drawing/2014/main" id="{0005E691-B2E6-4C9F-8583-53655958A68D}"/>
                </a:ext>
              </a:extLst>
            </p:cNvPr>
            <p:cNvCxnSpPr/>
            <p:nvPr userDrawn="1"/>
          </p:nvCxnSpPr>
          <p:spPr bwMode="black">
            <a:xfrm>
              <a:off x="90123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r Verbinder 18">
              <a:extLst>
                <a:ext uri="{FF2B5EF4-FFF2-40B4-BE49-F238E27FC236}">
                  <a16:creationId xmlns:a16="http://schemas.microsoft.com/office/drawing/2014/main" id="{630B6836-1230-414E-9FF2-D3D271CD80EC}"/>
                </a:ext>
              </a:extLst>
            </p:cNvPr>
            <p:cNvCxnSpPr/>
            <p:nvPr userDrawn="1"/>
          </p:nvCxnSpPr>
          <p:spPr bwMode="black">
            <a:xfrm>
              <a:off x="93003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345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820" r:id="rId21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56">
          <p15:clr>
            <a:srgbClr val="547EBF"/>
          </p15:clr>
        </p15:guide>
        <p15:guide id="5" pos="7378">
          <p15:clr>
            <a:srgbClr val="547EBF"/>
          </p15:clr>
        </p15:guide>
        <p15:guide id="11" orient="horz" pos="4020">
          <p15:clr>
            <a:srgbClr val="547EBF"/>
          </p15:clr>
        </p15:guide>
        <p15:guide id="14" orient="horz" pos="935">
          <p15:clr>
            <a:srgbClr val="547EBF"/>
          </p15:clr>
        </p15:guide>
        <p15:guide id="15" orient="horz" pos="255">
          <p15:clr>
            <a:srgbClr val="547EBF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black">
          <a:xfrm>
            <a:off x="1200150" y="332656"/>
            <a:ext cx="10512000" cy="720000"/>
          </a:xfrm>
          <a:prstGeom prst="rect">
            <a:avLst/>
          </a:prstGeom>
        </p:spPr>
        <p:txBody>
          <a:bodyPr vert="horz" lIns="0" tIns="28800" rIns="0" bIns="0" rtlCol="0" anchor="t">
            <a:noAutofit/>
          </a:bodyPr>
          <a:lstStyle/>
          <a:p>
            <a:r>
              <a:rPr lang="de-CH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black">
          <a:xfrm>
            <a:off x="1200150" y="1484017"/>
            <a:ext cx="10512000" cy="4897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black">
          <a:xfrm rot="16200000">
            <a:off x="-1645271" y="3393000"/>
            <a:ext cx="4105278" cy="28790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black">
          <a:xfrm flipH="1">
            <a:off x="191345" y="6093336"/>
            <a:ext cx="432048" cy="360000"/>
          </a:xfrm>
          <a:prstGeom prst="rect">
            <a:avLst/>
          </a:prstGeom>
        </p:spPr>
        <p:txBody>
          <a:bodyPr vert="horz" lIns="0" tIns="0" rIns="0" bIns="14400" rtlCol="0" anchor="b">
            <a:noAutofit/>
          </a:bodyPr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EAD1F8-D385-4F7B-B8F3-539267025C3B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1" y="360000"/>
            <a:ext cx="342000" cy="462162"/>
          </a:xfrm>
          <a:prstGeom prst="rect">
            <a:avLst/>
          </a:prstGeom>
        </p:spPr>
      </p:pic>
      <p:grpSp>
        <p:nvGrpSpPr>
          <p:cNvPr id="22" name="Gruppieren 24">
            <a:extLst>
              <a:ext uri="{FF2B5EF4-FFF2-40B4-BE49-F238E27FC236}">
                <a16:creationId xmlns:a16="http://schemas.microsoft.com/office/drawing/2014/main" id="{34616715-2230-4D18-B11F-0892999C3E9E}"/>
              </a:ext>
            </a:extLst>
          </p:cNvPr>
          <p:cNvGrpSpPr/>
          <p:nvPr userDrawn="1"/>
        </p:nvGrpSpPr>
        <p:grpSpPr bwMode="gray">
          <a:xfrm>
            <a:off x="-168687" y="404664"/>
            <a:ext cx="72000" cy="5976664"/>
            <a:chOff x="-456728" y="404664"/>
            <a:chExt cx="216000" cy="5976664"/>
          </a:xfrm>
        </p:grpSpPr>
        <p:cxnSp>
          <p:nvCxnSpPr>
            <p:cNvPr id="26" name="Gerader Verbinder 22">
              <a:extLst>
                <a:ext uri="{FF2B5EF4-FFF2-40B4-BE49-F238E27FC236}">
                  <a16:creationId xmlns:a16="http://schemas.microsoft.com/office/drawing/2014/main" id="{BADCE3B3-C67C-4479-B25A-BB73A93FCAC5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456728" y="404664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3">
              <a:extLst>
                <a:ext uri="{FF2B5EF4-FFF2-40B4-BE49-F238E27FC236}">
                  <a16:creationId xmlns:a16="http://schemas.microsoft.com/office/drawing/2014/main" id="{A2411F64-AFA2-4D54-B948-CACBB9F73133}"/>
                </a:ext>
              </a:extLst>
            </p:cNvPr>
            <p:cNvCxnSpPr/>
            <p:nvPr userDrawn="1"/>
          </p:nvCxnSpPr>
          <p:spPr bwMode="gray">
            <a:xfrm>
              <a:off x="-456728" y="6381328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2">
              <a:extLst>
                <a:ext uri="{FF2B5EF4-FFF2-40B4-BE49-F238E27FC236}">
                  <a16:creationId xmlns:a16="http://schemas.microsoft.com/office/drawing/2014/main" id="{8A1E9B1F-474D-4064-9DD2-A9561135659C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456728" y="1484784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ieren 20">
            <a:extLst>
              <a:ext uri="{FF2B5EF4-FFF2-40B4-BE49-F238E27FC236}">
                <a16:creationId xmlns:a16="http://schemas.microsoft.com/office/drawing/2014/main" id="{D86F7069-23BE-4CF9-90BB-7B9429005F9D}"/>
              </a:ext>
            </a:extLst>
          </p:cNvPr>
          <p:cNvGrpSpPr/>
          <p:nvPr userDrawn="1"/>
        </p:nvGrpSpPr>
        <p:grpSpPr bwMode="black">
          <a:xfrm>
            <a:off x="1199456" y="-171400"/>
            <a:ext cx="10513168" cy="72000"/>
            <a:chOff x="1199456" y="-243408"/>
            <a:chExt cx="10513168" cy="216000"/>
          </a:xfrm>
        </p:grpSpPr>
        <p:cxnSp>
          <p:nvCxnSpPr>
            <p:cNvPr id="31" name="Gerader Verbinder 12">
              <a:extLst>
                <a:ext uri="{FF2B5EF4-FFF2-40B4-BE49-F238E27FC236}">
                  <a16:creationId xmlns:a16="http://schemas.microsoft.com/office/drawing/2014/main" id="{498D72FE-3D74-49C5-8CF9-DA0115481CE7}"/>
                </a:ext>
              </a:extLst>
            </p:cNvPr>
            <p:cNvCxnSpPr/>
            <p:nvPr userDrawn="1"/>
          </p:nvCxnSpPr>
          <p:spPr bwMode="black">
            <a:xfrm>
              <a:off x="11994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13">
              <a:extLst>
                <a:ext uri="{FF2B5EF4-FFF2-40B4-BE49-F238E27FC236}">
                  <a16:creationId xmlns:a16="http://schemas.microsoft.com/office/drawing/2014/main" id="{917E7C58-6BCA-47A4-9FD3-D4F7BAE3F17D}"/>
                </a:ext>
              </a:extLst>
            </p:cNvPr>
            <p:cNvCxnSpPr/>
            <p:nvPr userDrawn="1"/>
          </p:nvCxnSpPr>
          <p:spPr bwMode="black">
            <a:xfrm>
              <a:off x="4511824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14">
              <a:extLst>
                <a:ext uri="{FF2B5EF4-FFF2-40B4-BE49-F238E27FC236}">
                  <a16:creationId xmlns:a16="http://schemas.microsoft.com/office/drawing/2014/main" id="{C187A180-A169-4EB6-8D34-0AB6F8AC3B6A}"/>
                </a:ext>
              </a:extLst>
            </p:cNvPr>
            <p:cNvCxnSpPr/>
            <p:nvPr userDrawn="1"/>
          </p:nvCxnSpPr>
          <p:spPr bwMode="black">
            <a:xfrm>
              <a:off x="4799856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15">
              <a:extLst>
                <a:ext uri="{FF2B5EF4-FFF2-40B4-BE49-F238E27FC236}">
                  <a16:creationId xmlns:a16="http://schemas.microsoft.com/office/drawing/2014/main" id="{6B8BA14C-61F7-4907-B5C3-DD2DCCFBC83E}"/>
                </a:ext>
              </a:extLst>
            </p:cNvPr>
            <p:cNvCxnSpPr/>
            <p:nvPr userDrawn="1"/>
          </p:nvCxnSpPr>
          <p:spPr bwMode="black">
            <a:xfrm>
              <a:off x="63120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16">
              <a:extLst>
                <a:ext uri="{FF2B5EF4-FFF2-40B4-BE49-F238E27FC236}">
                  <a16:creationId xmlns:a16="http://schemas.microsoft.com/office/drawing/2014/main" id="{2AD55AAC-F91A-48DA-B806-809F0248F0A4}"/>
                </a:ext>
              </a:extLst>
            </p:cNvPr>
            <p:cNvCxnSpPr/>
            <p:nvPr userDrawn="1"/>
          </p:nvCxnSpPr>
          <p:spPr bwMode="black">
            <a:xfrm>
              <a:off x="66000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17">
              <a:extLst>
                <a:ext uri="{FF2B5EF4-FFF2-40B4-BE49-F238E27FC236}">
                  <a16:creationId xmlns:a16="http://schemas.microsoft.com/office/drawing/2014/main" id="{7DFEA8B0-CE58-421B-BEAE-108C5DCCF6FD}"/>
                </a:ext>
              </a:extLst>
            </p:cNvPr>
            <p:cNvCxnSpPr/>
            <p:nvPr userDrawn="1"/>
          </p:nvCxnSpPr>
          <p:spPr bwMode="black">
            <a:xfrm>
              <a:off x="8112224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18">
              <a:extLst>
                <a:ext uri="{FF2B5EF4-FFF2-40B4-BE49-F238E27FC236}">
                  <a16:creationId xmlns:a16="http://schemas.microsoft.com/office/drawing/2014/main" id="{11E7B42D-83F7-43BA-B975-BA5A620DF230}"/>
                </a:ext>
              </a:extLst>
            </p:cNvPr>
            <p:cNvCxnSpPr/>
            <p:nvPr userDrawn="1"/>
          </p:nvCxnSpPr>
          <p:spPr bwMode="black">
            <a:xfrm>
              <a:off x="8400256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19">
              <a:extLst>
                <a:ext uri="{FF2B5EF4-FFF2-40B4-BE49-F238E27FC236}">
                  <a16:creationId xmlns:a16="http://schemas.microsoft.com/office/drawing/2014/main" id="{639C70A6-FEB2-459A-B5C3-668F2B2CD706}"/>
                </a:ext>
              </a:extLst>
            </p:cNvPr>
            <p:cNvCxnSpPr/>
            <p:nvPr userDrawn="1"/>
          </p:nvCxnSpPr>
          <p:spPr bwMode="black">
            <a:xfrm>
              <a:off x="117126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r Verbinder 13">
              <a:extLst>
                <a:ext uri="{FF2B5EF4-FFF2-40B4-BE49-F238E27FC236}">
                  <a16:creationId xmlns:a16="http://schemas.microsoft.com/office/drawing/2014/main" id="{BDBA7992-EE35-4270-A00A-2CECE8F0358A}"/>
                </a:ext>
              </a:extLst>
            </p:cNvPr>
            <p:cNvCxnSpPr/>
            <p:nvPr userDrawn="1"/>
          </p:nvCxnSpPr>
          <p:spPr bwMode="black">
            <a:xfrm>
              <a:off x="36117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14">
              <a:extLst>
                <a:ext uri="{FF2B5EF4-FFF2-40B4-BE49-F238E27FC236}">
                  <a16:creationId xmlns:a16="http://schemas.microsoft.com/office/drawing/2014/main" id="{15AB0177-321E-464E-82D7-15A14AC072D4}"/>
                </a:ext>
              </a:extLst>
            </p:cNvPr>
            <p:cNvCxnSpPr/>
            <p:nvPr userDrawn="1"/>
          </p:nvCxnSpPr>
          <p:spPr bwMode="black">
            <a:xfrm>
              <a:off x="38997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r Verbinder 17">
              <a:extLst>
                <a:ext uri="{FF2B5EF4-FFF2-40B4-BE49-F238E27FC236}">
                  <a16:creationId xmlns:a16="http://schemas.microsoft.com/office/drawing/2014/main" id="{0005E691-B2E6-4C9F-8583-53655958A68D}"/>
                </a:ext>
              </a:extLst>
            </p:cNvPr>
            <p:cNvCxnSpPr/>
            <p:nvPr userDrawn="1"/>
          </p:nvCxnSpPr>
          <p:spPr bwMode="black">
            <a:xfrm>
              <a:off x="90123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r Verbinder 18">
              <a:extLst>
                <a:ext uri="{FF2B5EF4-FFF2-40B4-BE49-F238E27FC236}">
                  <a16:creationId xmlns:a16="http://schemas.microsoft.com/office/drawing/2014/main" id="{630B6836-1230-414E-9FF2-D3D271CD80EC}"/>
                </a:ext>
              </a:extLst>
            </p:cNvPr>
            <p:cNvCxnSpPr/>
            <p:nvPr userDrawn="1"/>
          </p:nvCxnSpPr>
          <p:spPr bwMode="black">
            <a:xfrm>
              <a:off x="93003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082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</p:sldLayoutIdLst>
  <p:hf hdr="0" dt="0"/>
  <p:txStyles>
    <p:titleStyle>
      <a:lvl1pPr algn="l" defTabSz="914126" rtl="0" eaLnBrk="1" latinLnBrk="0" hangingPunct="1">
        <a:lnSpc>
          <a:spcPct val="100000"/>
        </a:lnSpc>
        <a:spcBef>
          <a:spcPct val="0"/>
        </a:spcBef>
        <a:buNone/>
        <a:defRPr sz="2399" b="1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126" rtl="0" eaLnBrk="1" latinLnBrk="0" hangingPunct="1">
        <a:lnSpc>
          <a:spcPct val="11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79946" indent="-179946" algn="l" defTabSz="914126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59892" indent="-179946" algn="l" defTabSz="914126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39838" indent="-179946" algn="l" defTabSz="914126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9784" indent="-179946" algn="l" defTabSz="914126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899730" indent="-179946" algn="l" defTabSz="914126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79676" indent="-179946" algn="l" defTabSz="914126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59622" indent="-179946" algn="l" defTabSz="914126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39568" indent="-179946" algn="l" defTabSz="914126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56">
          <p15:clr>
            <a:srgbClr val="547EBF"/>
          </p15:clr>
        </p15:guide>
        <p15:guide id="5" pos="7378">
          <p15:clr>
            <a:srgbClr val="547EBF"/>
          </p15:clr>
        </p15:guide>
        <p15:guide id="11" orient="horz" pos="4020">
          <p15:clr>
            <a:srgbClr val="547EBF"/>
          </p15:clr>
        </p15:guide>
        <p15:guide id="14" orient="horz" pos="935">
          <p15:clr>
            <a:srgbClr val="547EBF"/>
          </p15:clr>
        </p15:guide>
        <p15:guide id="15" orient="horz" pos="255">
          <p15:clr>
            <a:srgbClr val="547EBF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black">
          <a:xfrm>
            <a:off x="1200150" y="332656"/>
            <a:ext cx="10512000" cy="720000"/>
          </a:xfrm>
          <a:prstGeom prst="rect">
            <a:avLst/>
          </a:prstGeom>
        </p:spPr>
        <p:txBody>
          <a:bodyPr vert="horz" lIns="0" tIns="28800" rIns="0" bIns="0" rtlCol="0" anchor="t">
            <a:noAutofit/>
          </a:bodyPr>
          <a:lstStyle/>
          <a:p>
            <a:r>
              <a:rPr lang="de-CH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black">
          <a:xfrm>
            <a:off x="1200150" y="1484015"/>
            <a:ext cx="10512000" cy="4897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black">
          <a:xfrm rot="16200000">
            <a:off x="-1645271" y="3392999"/>
            <a:ext cx="4105278" cy="28790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/>
              <a:t>Ersteller, Datum, Dokumentenname, C2 Internal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black">
          <a:xfrm flipH="1">
            <a:off x="191344" y="6093336"/>
            <a:ext cx="432048" cy="360000"/>
          </a:xfrm>
          <a:prstGeom prst="rect">
            <a:avLst/>
          </a:prstGeom>
        </p:spPr>
        <p:txBody>
          <a:bodyPr vert="horz" lIns="0" tIns="0" rIns="0" bIns="14400" rtlCol="0" anchor="b">
            <a:noAutofit/>
          </a:bodyPr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EAD1F8-D385-4F7B-B8F3-539267025C3B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  <p:grpSp>
        <p:nvGrpSpPr>
          <p:cNvPr id="22" name="Gruppieren 24">
            <a:extLst>
              <a:ext uri="{FF2B5EF4-FFF2-40B4-BE49-F238E27FC236}">
                <a16:creationId xmlns:a16="http://schemas.microsoft.com/office/drawing/2014/main" id="{34616715-2230-4D18-B11F-0892999C3E9E}"/>
              </a:ext>
            </a:extLst>
          </p:cNvPr>
          <p:cNvGrpSpPr/>
          <p:nvPr userDrawn="1"/>
        </p:nvGrpSpPr>
        <p:grpSpPr bwMode="gray">
          <a:xfrm>
            <a:off x="-168688" y="404664"/>
            <a:ext cx="72000" cy="5976664"/>
            <a:chOff x="-456728" y="404664"/>
            <a:chExt cx="216000" cy="5976664"/>
          </a:xfrm>
        </p:grpSpPr>
        <p:cxnSp>
          <p:nvCxnSpPr>
            <p:cNvPr id="26" name="Gerader Verbinder 22">
              <a:extLst>
                <a:ext uri="{FF2B5EF4-FFF2-40B4-BE49-F238E27FC236}">
                  <a16:creationId xmlns:a16="http://schemas.microsoft.com/office/drawing/2014/main" id="{BADCE3B3-C67C-4479-B25A-BB73A93FCAC5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456728" y="404664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3">
              <a:extLst>
                <a:ext uri="{FF2B5EF4-FFF2-40B4-BE49-F238E27FC236}">
                  <a16:creationId xmlns:a16="http://schemas.microsoft.com/office/drawing/2014/main" id="{A2411F64-AFA2-4D54-B948-CACBB9F73133}"/>
                </a:ext>
              </a:extLst>
            </p:cNvPr>
            <p:cNvCxnSpPr/>
            <p:nvPr userDrawn="1"/>
          </p:nvCxnSpPr>
          <p:spPr bwMode="gray">
            <a:xfrm>
              <a:off x="-456728" y="6381328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2">
              <a:extLst>
                <a:ext uri="{FF2B5EF4-FFF2-40B4-BE49-F238E27FC236}">
                  <a16:creationId xmlns:a16="http://schemas.microsoft.com/office/drawing/2014/main" id="{8A1E9B1F-474D-4064-9DD2-A9561135659C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456728" y="1484784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ieren 20">
            <a:extLst>
              <a:ext uri="{FF2B5EF4-FFF2-40B4-BE49-F238E27FC236}">
                <a16:creationId xmlns:a16="http://schemas.microsoft.com/office/drawing/2014/main" id="{D86F7069-23BE-4CF9-90BB-7B9429005F9D}"/>
              </a:ext>
            </a:extLst>
          </p:cNvPr>
          <p:cNvGrpSpPr/>
          <p:nvPr userDrawn="1"/>
        </p:nvGrpSpPr>
        <p:grpSpPr bwMode="black">
          <a:xfrm>
            <a:off x="1199456" y="-171400"/>
            <a:ext cx="10513168" cy="72000"/>
            <a:chOff x="1199456" y="-243408"/>
            <a:chExt cx="10513168" cy="216000"/>
          </a:xfrm>
        </p:grpSpPr>
        <p:cxnSp>
          <p:nvCxnSpPr>
            <p:cNvPr id="31" name="Gerader Verbinder 12">
              <a:extLst>
                <a:ext uri="{FF2B5EF4-FFF2-40B4-BE49-F238E27FC236}">
                  <a16:creationId xmlns:a16="http://schemas.microsoft.com/office/drawing/2014/main" id="{498D72FE-3D74-49C5-8CF9-DA0115481CE7}"/>
                </a:ext>
              </a:extLst>
            </p:cNvPr>
            <p:cNvCxnSpPr/>
            <p:nvPr userDrawn="1"/>
          </p:nvCxnSpPr>
          <p:spPr bwMode="black">
            <a:xfrm>
              <a:off x="11994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13">
              <a:extLst>
                <a:ext uri="{FF2B5EF4-FFF2-40B4-BE49-F238E27FC236}">
                  <a16:creationId xmlns:a16="http://schemas.microsoft.com/office/drawing/2014/main" id="{917E7C58-6BCA-47A4-9FD3-D4F7BAE3F17D}"/>
                </a:ext>
              </a:extLst>
            </p:cNvPr>
            <p:cNvCxnSpPr/>
            <p:nvPr userDrawn="1"/>
          </p:nvCxnSpPr>
          <p:spPr bwMode="black">
            <a:xfrm>
              <a:off x="4511824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14">
              <a:extLst>
                <a:ext uri="{FF2B5EF4-FFF2-40B4-BE49-F238E27FC236}">
                  <a16:creationId xmlns:a16="http://schemas.microsoft.com/office/drawing/2014/main" id="{C187A180-A169-4EB6-8D34-0AB6F8AC3B6A}"/>
                </a:ext>
              </a:extLst>
            </p:cNvPr>
            <p:cNvCxnSpPr/>
            <p:nvPr userDrawn="1"/>
          </p:nvCxnSpPr>
          <p:spPr bwMode="black">
            <a:xfrm>
              <a:off x="4799856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15">
              <a:extLst>
                <a:ext uri="{FF2B5EF4-FFF2-40B4-BE49-F238E27FC236}">
                  <a16:creationId xmlns:a16="http://schemas.microsoft.com/office/drawing/2014/main" id="{6B8BA14C-61F7-4907-B5C3-DD2DCCFBC83E}"/>
                </a:ext>
              </a:extLst>
            </p:cNvPr>
            <p:cNvCxnSpPr/>
            <p:nvPr userDrawn="1"/>
          </p:nvCxnSpPr>
          <p:spPr bwMode="black">
            <a:xfrm>
              <a:off x="63120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16">
              <a:extLst>
                <a:ext uri="{FF2B5EF4-FFF2-40B4-BE49-F238E27FC236}">
                  <a16:creationId xmlns:a16="http://schemas.microsoft.com/office/drawing/2014/main" id="{2AD55AAC-F91A-48DA-B806-809F0248F0A4}"/>
                </a:ext>
              </a:extLst>
            </p:cNvPr>
            <p:cNvCxnSpPr/>
            <p:nvPr userDrawn="1"/>
          </p:nvCxnSpPr>
          <p:spPr bwMode="black">
            <a:xfrm>
              <a:off x="66000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17">
              <a:extLst>
                <a:ext uri="{FF2B5EF4-FFF2-40B4-BE49-F238E27FC236}">
                  <a16:creationId xmlns:a16="http://schemas.microsoft.com/office/drawing/2014/main" id="{7DFEA8B0-CE58-421B-BEAE-108C5DCCF6FD}"/>
                </a:ext>
              </a:extLst>
            </p:cNvPr>
            <p:cNvCxnSpPr/>
            <p:nvPr userDrawn="1"/>
          </p:nvCxnSpPr>
          <p:spPr bwMode="black">
            <a:xfrm>
              <a:off x="8112224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18">
              <a:extLst>
                <a:ext uri="{FF2B5EF4-FFF2-40B4-BE49-F238E27FC236}">
                  <a16:creationId xmlns:a16="http://schemas.microsoft.com/office/drawing/2014/main" id="{11E7B42D-83F7-43BA-B975-BA5A620DF230}"/>
                </a:ext>
              </a:extLst>
            </p:cNvPr>
            <p:cNvCxnSpPr/>
            <p:nvPr userDrawn="1"/>
          </p:nvCxnSpPr>
          <p:spPr bwMode="black">
            <a:xfrm>
              <a:off x="8400256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19">
              <a:extLst>
                <a:ext uri="{FF2B5EF4-FFF2-40B4-BE49-F238E27FC236}">
                  <a16:creationId xmlns:a16="http://schemas.microsoft.com/office/drawing/2014/main" id="{639C70A6-FEB2-459A-B5C3-668F2B2CD706}"/>
                </a:ext>
              </a:extLst>
            </p:cNvPr>
            <p:cNvCxnSpPr/>
            <p:nvPr userDrawn="1"/>
          </p:nvCxnSpPr>
          <p:spPr bwMode="black">
            <a:xfrm>
              <a:off x="117126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r Verbinder 13">
              <a:extLst>
                <a:ext uri="{FF2B5EF4-FFF2-40B4-BE49-F238E27FC236}">
                  <a16:creationId xmlns:a16="http://schemas.microsoft.com/office/drawing/2014/main" id="{BDBA7992-EE35-4270-A00A-2CECE8F0358A}"/>
                </a:ext>
              </a:extLst>
            </p:cNvPr>
            <p:cNvCxnSpPr/>
            <p:nvPr userDrawn="1"/>
          </p:nvCxnSpPr>
          <p:spPr bwMode="black">
            <a:xfrm>
              <a:off x="36117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14">
              <a:extLst>
                <a:ext uri="{FF2B5EF4-FFF2-40B4-BE49-F238E27FC236}">
                  <a16:creationId xmlns:a16="http://schemas.microsoft.com/office/drawing/2014/main" id="{15AB0177-321E-464E-82D7-15A14AC072D4}"/>
                </a:ext>
              </a:extLst>
            </p:cNvPr>
            <p:cNvCxnSpPr/>
            <p:nvPr userDrawn="1"/>
          </p:nvCxnSpPr>
          <p:spPr bwMode="black">
            <a:xfrm>
              <a:off x="38997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r Verbinder 17">
              <a:extLst>
                <a:ext uri="{FF2B5EF4-FFF2-40B4-BE49-F238E27FC236}">
                  <a16:creationId xmlns:a16="http://schemas.microsoft.com/office/drawing/2014/main" id="{0005E691-B2E6-4C9F-8583-53655958A68D}"/>
                </a:ext>
              </a:extLst>
            </p:cNvPr>
            <p:cNvCxnSpPr/>
            <p:nvPr userDrawn="1"/>
          </p:nvCxnSpPr>
          <p:spPr bwMode="black">
            <a:xfrm>
              <a:off x="90123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r Verbinder 18">
              <a:extLst>
                <a:ext uri="{FF2B5EF4-FFF2-40B4-BE49-F238E27FC236}">
                  <a16:creationId xmlns:a16="http://schemas.microsoft.com/office/drawing/2014/main" id="{630B6836-1230-414E-9FF2-D3D271CD80EC}"/>
                </a:ext>
              </a:extLst>
            </p:cNvPr>
            <p:cNvCxnSpPr/>
            <p:nvPr userDrawn="1"/>
          </p:nvCxnSpPr>
          <p:spPr bwMode="black">
            <a:xfrm>
              <a:off x="93003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0581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56">
          <p15:clr>
            <a:srgbClr val="547EBF"/>
          </p15:clr>
        </p15:guide>
        <p15:guide id="5" pos="7378">
          <p15:clr>
            <a:srgbClr val="547EBF"/>
          </p15:clr>
        </p15:guide>
        <p15:guide id="11" orient="horz" pos="4020">
          <p15:clr>
            <a:srgbClr val="547EBF"/>
          </p15:clr>
        </p15:guide>
        <p15:guide id="14" orient="horz" pos="935">
          <p15:clr>
            <a:srgbClr val="547EBF"/>
          </p15:clr>
        </p15:guide>
        <p15:guide id="15" orient="horz" pos="255">
          <p15:clr>
            <a:srgbClr val="547EBF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black">
          <a:xfrm>
            <a:off x="1200150" y="332656"/>
            <a:ext cx="10512000" cy="720000"/>
          </a:xfrm>
          <a:prstGeom prst="rect">
            <a:avLst/>
          </a:prstGeom>
        </p:spPr>
        <p:txBody>
          <a:bodyPr vert="horz" lIns="0" tIns="28800" rIns="0" bIns="0" rtlCol="0" anchor="t">
            <a:noAutofit/>
          </a:bodyPr>
          <a:lstStyle/>
          <a:p>
            <a:r>
              <a:rPr lang="de-CH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black">
          <a:xfrm>
            <a:off x="1200150" y="1484015"/>
            <a:ext cx="10512000" cy="4897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  <a:p>
            <a:pPr lvl="5"/>
            <a:r>
              <a:rPr lang="de-CH"/>
              <a:t>Sechste Ebene</a:t>
            </a:r>
          </a:p>
          <a:p>
            <a:pPr lvl="6"/>
            <a:r>
              <a:rPr lang="de-CH"/>
              <a:t>Siebte Ebene</a:t>
            </a:r>
          </a:p>
          <a:p>
            <a:pPr lvl="7"/>
            <a:r>
              <a:rPr lang="de-CH"/>
              <a:t>Achte Ebene</a:t>
            </a:r>
          </a:p>
          <a:p>
            <a:pPr lvl="8"/>
            <a:r>
              <a:rPr lang="de-CH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black">
          <a:xfrm rot="16200000">
            <a:off x="-1645271" y="3392999"/>
            <a:ext cx="4105278" cy="28790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Ersteller, Datum, Dokumentenname, C2 Internal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black">
          <a:xfrm flipH="1">
            <a:off x="191344" y="6093336"/>
            <a:ext cx="432048" cy="360000"/>
          </a:xfrm>
          <a:prstGeom prst="rect">
            <a:avLst/>
          </a:prstGeom>
        </p:spPr>
        <p:txBody>
          <a:bodyPr vert="horz" lIns="0" tIns="0" rIns="0" bIns="14400" rtlCol="0" anchor="b">
            <a:noAutofit/>
          </a:bodyPr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EAD1F8-D385-4F7B-B8F3-539267025C3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0" y="360000"/>
            <a:ext cx="342000" cy="462162"/>
          </a:xfrm>
          <a:prstGeom prst="rect">
            <a:avLst/>
          </a:prstGeom>
        </p:spPr>
      </p:pic>
      <p:grpSp>
        <p:nvGrpSpPr>
          <p:cNvPr id="22" name="Gruppieren 24">
            <a:extLst>
              <a:ext uri="{FF2B5EF4-FFF2-40B4-BE49-F238E27FC236}">
                <a16:creationId xmlns:a16="http://schemas.microsoft.com/office/drawing/2014/main" id="{34616715-2230-4D18-B11F-0892999C3E9E}"/>
              </a:ext>
            </a:extLst>
          </p:cNvPr>
          <p:cNvGrpSpPr/>
          <p:nvPr userDrawn="1"/>
        </p:nvGrpSpPr>
        <p:grpSpPr bwMode="gray">
          <a:xfrm>
            <a:off x="-168688" y="404664"/>
            <a:ext cx="72000" cy="5976664"/>
            <a:chOff x="-456728" y="404664"/>
            <a:chExt cx="216000" cy="5976664"/>
          </a:xfrm>
        </p:grpSpPr>
        <p:cxnSp>
          <p:nvCxnSpPr>
            <p:cNvPr id="26" name="Gerader Verbinder 22">
              <a:extLst>
                <a:ext uri="{FF2B5EF4-FFF2-40B4-BE49-F238E27FC236}">
                  <a16:creationId xmlns:a16="http://schemas.microsoft.com/office/drawing/2014/main" id="{BADCE3B3-C67C-4479-B25A-BB73A93FCAC5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456728" y="404664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3">
              <a:extLst>
                <a:ext uri="{FF2B5EF4-FFF2-40B4-BE49-F238E27FC236}">
                  <a16:creationId xmlns:a16="http://schemas.microsoft.com/office/drawing/2014/main" id="{A2411F64-AFA2-4D54-B948-CACBB9F73133}"/>
                </a:ext>
              </a:extLst>
            </p:cNvPr>
            <p:cNvCxnSpPr/>
            <p:nvPr userDrawn="1"/>
          </p:nvCxnSpPr>
          <p:spPr bwMode="gray">
            <a:xfrm>
              <a:off x="-456728" y="6381328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2">
              <a:extLst>
                <a:ext uri="{FF2B5EF4-FFF2-40B4-BE49-F238E27FC236}">
                  <a16:creationId xmlns:a16="http://schemas.microsoft.com/office/drawing/2014/main" id="{8A1E9B1F-474D-4064-9DD2-A9561135659C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456728" y="1484784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ieren 20">
            <a:extLst>
              <a:ext uri="{FF2B5EF4-FFF2-40B4-BE49-F238E27FC236}">
                <a16:creationId xmlns:a16="http://schemas.microsoft.com/office/drawing/2014/main" id="{D86F7069-23BE-4CF9-90BB-7B9429005F9D}"/>
              </a:ext>
            </a:extLst>
          </p:cNvPr>
          <p:cNvGrpSpPr/>
          <p:nvPr userDrawn="1"/>
        </p:nvGrpSpPr>
        <p:grpSpPr bwMode="black">
          <a:xfrm>
            <a:off x="1199456" y="-171400"/>
            <a:ext cx="10513168" cy="72000"/>
            <a:chOff x="1199456" y="-243408"/>
            <a:chExt cx="10513168" cy="216000"/>
          </a:xfrm>
        </p:grpSpPr>
        <p:cxnSp>
          <p:nvCxnSpPr>
            <p:cNvPr id="31" name="Gerader Verbinder 12">
              <a:extLst>
                <a:ext uri="{FF2B5EF4-FFF2-40B4-BE49-F238E27FC236}">
                  <a16:creationId xmlns:a16="http://schemas.microsoft.com/office/drawing/2014/main" id="{498D72FE-3D74-49C5-8CF9-DA0115481CE7}"/>
                </a:ext>
              </a:extLst>
            </p:cNvPr>
            <p:cNvCxnSpPr/>
            <p:nvPr userDrawn="1"/>
          </p:nvCxnSpPr>
          <p:spPr bwMode="black">
            <a:xfrm>
              <a:off x="11994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13">
              <a:extLst>
                <a:ext uri="{FF2B5EF4-FFF2-40B4-BE49-F238E27FC236}">
                  <a16:creationId xmlns:a16="http://schemas.microsoft.com/office/drawing/2014/main" id="{917E7C58-6BCA-47A4-9FD3-D4F7BAE3F17D}"/>
                </a:ext>
              </a:extLst>
            </p:cNvPr>
            <p:cNvCxnSpPr/>
            <p:nvPr userDrawn="1"/>
          </p:nvCxnSpPr>
          <p:spPr bwMode="black">
            <a:xfrm>
              <a:off x="4511824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14">
              <a:extLst>
                <a:ext uri="{FF2B5EF4-FFF2-40B4-BE49-F238E27FC236}">
                  <a16:creationId xmlns:a16="http://schemas.microsoft.com/office/drawing/2014/main" id="{C187A180-A169-4EB6-8D34-0AB6F8AC3B6A}"/>
                </a:ext>
              </a:extLst>
            </p:cNvPr>
            <p:cNvCxnSpPr/>
            <p:nvPr userDrawn="1"/>
          </p:nvCxnSpPr>
          <p:spPr bwMode="black">
            <a:xfrm>
              <a:off x="4799856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15">
              <a:extLst>
                <a:ext uri="{FF2B5EF4-FFF2-40B4-BE49-F238E27FC236}">
                  <a16:creationId xmlns:a16="http://schemas.microsoft.com/office/drawing/2014/main" id="{6B8BA14C-61F7-4907-B5C3-DD2DCCFBC83E}"/>
                </a:ext>
              </a:extLst>
            </p:cNvPr>
            <p:cNvCxnSpPr/>
            <p:nvPr userDrawn="1"/>
          </p:nvCxnSpPr>
          <p:spPr bwMode="black">
            <a:xfrm>
              <a:off x="63120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16">
              <a:extLst>
                <a:ext uri="{FF2B5EF4-FFF2-40B4-BE49-F238E27FC236}">
                  <a16:creationId xmlns:a16="http://schemas.microsoft.com/office/drawing/2014/main" id="{2AD55AAC-F91A-48DA-B806-809F0248F0A4}"/>
                </a:ext>
              </a:extLst>
            </p:cNvPr>
            <p:cNvCxnSpPr/>
            <p:nvPr userDrawn="1"/>
          </p:nvCxnSpPr>
          <p:spPr bwMode="black">
            <a:xfrm>
              <a:off x="66000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17">
              <a:extLst>
                <a:ext uri="{FF2B5EF4-FFF2-40B4-BE49-F238E27FC236}">
                  <a16:creationId xmlns:a16="http://schemas.microsoft.com/office/drawing/2014/main" id="{7DFEA8B0-CE58-421B-BEAE-108C5DCCF6FD}"/>
                </a:ext>
              </a:extLst>
            </p:cNvPr>
            <p:cNvCxnSpPr/>
            <p:nvPr userDrawn="1"/>
          </p:nvCxnSpPr>
          <p:spPr bwMode="black">
            <a:xfrm>
              <a:off x="8112224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18">
              <a:extLst>
                <a:ext uri="{FF2B5EF4-FFF2-40B4-BE49-F238E27FC236}">
                  <a16:creationId xmlns:a16="http://schemas.microsoft.com/office/drawing/2014/main" id="{11E7B42D-83F7-43BA-B975-BA5A620DF230}"/>
                </a:ext>
              </a:extLst>
            </p:cNvPr>
            <p:cNvCxnSpPr/>
            <p:nvPr userDrawn="1"/>
          </p:nvCxnSpPr>
          <p:spPr bwMode="black">
            <a:xfrm>
              <a:off x="8400256" y="-243408"/>
              <a:ext cx="0" cy="216000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19">
              <a:extLst>
                <a:ext uri="{FF2B5EF4-FFF2-40B4-BE49-F238E27FC236}">
                  <a16:creationId xmlns:a16="http://schemas.microsoft.com/office/drawing/2014/main" id="{639C70A6-FEB2-459A-B5C3-668F2B2CD706}"/>
                </a:ext>
              </a:extLst>
            </p:cNvPr>
            <p:cNvCxnSpPr/>
            <p:nvPr userDrawn="1"/>
          </p:nvCxnSpPr>
          <p:spPr bwMode="black">
            <a:xfrm>
              <a:off x="117126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r Verbinder 13">
              <a:extLst>
                <a:ext uri="{FF2B5EF4-FFF2-40B4-BE49-F238E27FC236}">
                  <a16:creationId xmlns:a16="http://schemas.microsoft.com/office/drawing/2014/main" id="{BDBA7992-EE35-4270-A00A-2CECE8F0358A}"/>
                </a:ext>
              </a:extLst>
            </p:cNvPr>
            <p:cNvCxnSpPr/>
            <p:nvPr userDrawn="1"/>
          </p:nvCxnSpPr>
          <p:spPr bwMode="black">
            <a:xfrm>
              <a:off x="36117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14">
              <a:extLst>
                <a:ext uri="{FF2B5EF4-FFF2-40B4-BE49-F238E27FC236}">
                  <a16:creationId xmlns:a16="http://schemas.microsoft.com/office/drawing/2014/main" id="{15AB0177-321E-464E-82D7-15A14AC072D4}"/>
                </a:ext>
              </a:extLst>
            </p:cNvPr>
            <p:cNvCxnSpPr/>
            <p:nvPr userDrawn="1"/>
          </p:nvCxnSpPr>
          <p:spPr bwMode="black">
            <a:xfrm>
              <a:off x="38997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r Verbinder 17">
              <a:extLst>
                <a:ext uri="{FF2B5EF4-FFF2-40B4-BE49-F238E27FC236}">
                  <a16:creationId xmlns:a16="http://schemas.microsoft.com/office/drawing/2014/main" id="{0005E691-B2E6-4C9F-8583-53655958A68D}"/>
                </a:ext>
              </a:extLst>
            </p:cNvPr>
            <p:cNvCxnSpPr/>
            <p:nvPr userDrawn="1"/>
          </p:nvCxnSpPr>
          <p:spPr bwMode="black">
            <a:xfrm>
              <a:off x="9012324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r Verbinder 18">
              <a:extLst>
                <a:ext uri="{FF2B5EF4-FFF2-40B4-BE49-F238E27FC236}">
                  <a16:creationId xmlns:a16="http://schemas.microsoft.com/office/drawing/2014/main" id="{630B6836-1230-414E-9FF2-D3D271CD80EC}"/>
                </a:ext>
              </a:extLst>
            </p:cNvPr>
            <p:cNvCxnSpPr/>
            <p:nvPr userDrawn="1"/>
          </p:nvCxnSpPr>
          <p:spPr bwMode="black">
            <a:xfrm>
              <a:off x="9300356" y="-243408"/>
              <a:ext cx="0" cy="21600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578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  <p:sldLayoutId id="2147483819" r:id="rId18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TheSans Swisscom Light" panose="020B030004030306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56">
          <p15:clr>
            <a:srgbClr val="547EBF"/>
          </p15:clr>
        </p15:guide>
        <p15:guide id="5" pos="7378">
          <p15:clr>
            <a:srgbClr val="547EBF"/>
          </p15:clr>
        </p15:guide>
        <p15:guide id="11" orient="horz" pos="4020">
          <p15:clr>
            <a:srgbClr val="547EBF"/>
          </p15:clr>
        </p15:guide>
        <p15:guide id="14" orient="horz" pos="935">
          <p15:clr>
            <a:srgbClr val="547EBF"/>
          </p15:clr>
        </p15:guide>
        <p15:guide id="15" orient="horz" pos="255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63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72.png"/><Relationship Id="rId18" Type="http://schemas.openxmlformats.org/officeDocument/2006/relationships/image" Target="../media/image76.svg"/><Relationship Id="rId3" Type="http://schemas.openxmlformats.org/officeDocument/2006/relationships/tags" Target="../tags/tag13.xml"/><Relationship Id="rId7" Type="http://schemas.openxmlformats.org/officeDocument/2006/relationships/image" Target="../media/image66.png"/><Relationship Id="rId12" Type="http://schemas.openxmlformats.org/officeDocument/2006/relationships/image" Target="../media/image71.svg"/><Relationship Id="rId17" Type="http://schemas.openxmlformats.org/officeDocument/2006/relationships/image" Target="../media/image36.png"/><Relationship Id="rId2" Type="http://schemas.openxmlformats.org/officeDocument/2006/relationships/tags" Target="../tags/tag12.xml"/><Relationship Id="rId16" Type="http://schemas.openxmlformats.org/officeDocument/2006/relationships/image" Target="../media/image75.svg"/><Relationship Id="rId1" Type="http://schemas.openxmlformats.org/officeDocument/2006/relationships/tags" Target="../tags/tag11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70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74.png"/><Relationship Id="rId10" Type="http://schemas.openxmlformats.org/officeDocument/2006/relationships/image" Target="../media/image69.svg"/><Relationship Id="rId19" Type="http://schemas.openxmlformats.org/officeDocument/2006/relationships/image" Target="../media/image77.jpeg"/><Relationship Id="rId4" Type="http://schemas.openxmlformats.org/officeDocument/2006/relationships/tags" Target="../tags/tag14.xml"/><Relationship Id="rId9" Type="http://schemas.openxmlformats.org/officeDocument/2006/relationships/image" Target="../media/image68.png"/><Relationship Id="rId14" Type="http://schemas.openxmlformats.org/officeDocument/2006/relationships/image" Target="../media/image7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tiff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0.png"/><Relationship Id="rId11" Type="http://schemas.openxmlformats.org/officeDocument/2006/relationships/image" Target="../media/image85.svg"/><Relationship Id="rId5" Type="http://schemas.openxmlformats.org/officeDocument/2006/relationships/image" Target="../media/image80.svg"/><Relationship Id="rId10" Type="http://schemas.openxmlformats.org/officeDocument/2006/relationships/image" Target="../media/image84.png"/><Relationship Id="rId4" Type="http://schemas.openxmlformats.org/officeDocument/2006/relationships/image" Target="../media/image79.png"/><Relationship Id="rId9" Type="http://schemas.openxmlformats.org/officeDocument/2006/relationships/image" Target="../media/image8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50.png"/><Relationship Id="rId7" Type="http://schemas.openxmlformats.org/officeDocument/2006/relationships/image" Target="../media/image8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1.png"/><Relationship Id="rId9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94.gi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jpeg"/><Relationship Id="rId3" Type="http://schemas.openxmlformats.org/officeDocument/2006/relationships/image" Target="../media/image107.png"/><Relationship Id="rId7" Type="http://schemas.openxmlformats.org/officeDocument/2006/relationships/image" Target="../media/image59.png"/><Relationship Id="rId12" Type="http://schemas.openxmlformats.org/officeDocument/2006/relationships/image" Target="../media/image1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08.png"/><Relationship Id="rId11" Type="http://schemas.openxmlformats.org/officeDocument/2006/relationships/image" Target="../media/image112.jpeg"/><Relationship Id="rId5" Type="http://schemas.openxmlformats.org/officeDocument/2006/relationships/image" Target="../media/image50.png"/><Relationship Id="rId15" Type="http://schemas.openxmlformats.org/officeDocument/2006/relationships/image" Target="../media/image116.jpg"/><Relationship Id="rId10" Type="http://schemas.openxmlformats.org/officeDocument/2006/relationships/image" Target="../media/image111.png"/><Relationship Id="rId4" Type="http://schemas.openxmlformats.org/officeDocument/2006/relationships/image" Target="../media/image62.png"/><Relationship Id="rId9" Type="http://schemas.openxmlformats.org/officeDocument/2006/relationships/image" Target="../media/image110.jpeg"/><Relationship Id="rId14" Type="http://schemas.openxmlformats.org/officeDocument/2006/relationships/image" Target="../media/image1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8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8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8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8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18" Type="http://schemas.openxmlformats.org/officeDocument/2006/relationships/image" Target="../media/image27.svg"/><Relationship Id="rId26" Type="http://schemas.openxmlformats.org/officeDocument/2006/relationships/image" Target="../media/image35.svg"/><Relationship Id="rId3" Type="http://schemas.openxmlformats.org/officeDocument/2006/relationships/tags" Target="../tags/tag3.xml"/><Relationship Id="rId21" Type="http://schemas.openxmlformats.org/officeDocument/2006/relationships/image" Target="../media/image30.png"/><Relationship Id="rId34" Type="http://schemas.openxmlformats.org/officeDocument/2006/relationships/image" Target="../media/image43.png"/><Relationship Id="rId7" Type="http://schemas.openxmlformats.org/officeDocument/2006/relationships/tags" Target="../tags/tag7.xml"/><Relationship Id="rId12" Type="http://schemas.openxmlformats.org/officeDocument/2006/relationships/notesSlide" Target="../notesSlides/notesSlide2.xml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33" Type="http://schemas.openxmlformats.org/officeDocument/2006/relationships/image" Target="../media/image42.svg"/><Relationship Id="rId2" Type="http://schemas.openxmlformats.org/officeDocument/2006/relationships/tags" Target="../tags/tag2.xml"/><Relationship Id="rId16" Type="http://schemas.openxmlformats.org/officeDocument/2006/relationships/image" Target="../media/image25.svg"/><Relationship Id="rId20" Type="http://schemas.openxmlformats.org/officeDocument/2006/relationships/image" Target="../media/image29.svg"/><Relationship Id="rId29" Type="http://schemas.openxmlformats.org/officeDocument/2006/relationships/image" Target="../media/image38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15.xml"/><Relationship Id="rId24" Type="http://schemas.openxmlformats.org/officeDocument/2006/relationships/image" Target="../media/image33.svg"/><Relationship Id="rId32" Type="http://schemas.openxmlformats.org/officeDocument/2006/relationships/image" Target="../media/image41.png"/><Relationship Id="rId5" Type="http://schemas.openxmlformats.org/officeDocument/2006/relationships/tags" Target="../tags/tag5.xml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svg"/><Relationship Id="rId10" Type="http://schemas.openxmlformats.org/officeDocument/2006/relationships/tags" Target="../tags/tag10.xml"/><Relationship Id="rId19" Type="http://schemas.openxmlformats.org/officeDocument/2006/relationships/image" Target="../media/image28.png"/><Relationship Id="rId31" Type="http://schemas.openxmlformats.org/officeDocument/2006/relationships/image" Target="../media/image40.sv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3.svg"/><Relationship Id="rId22" Type="http://schemas.openxmlformats.org/officeDocument/2006/relationships/image" Target="../media/image31.svg"/><Relationship Id="rId27" Type="http://schemas.openxmlformats.org/officeDocument/2006/relationships/image" Target="../media/image36.png"/><Relationship Id="rId30" Type="http://schemas.openxmlformats.org/officeDocument/2006/relationships/image" Target="../media/image39.png"/><Relationship Id="rId8" Type="http://schemas.openxmlformats.org/officeDocument/2006/relationships/tags" Target="../tags/tag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13" Type="http://schemas.openxmlformats.org/officeDocument/2006/relationships/image" Target="../media/image131.png"/><Relationship Id="rId3" Type="http://schemas.openxmlformats.org/officeDocument/2006/relationships/tags" Target="../tags/tag17.xml"/><Relationship Id="rId7" Type="http://schemas.openxmlformats.org/officeDocument/2006/relationships/image" Target="../media/image62.png"/><Relationship Id="rId12" Type="http://schemas.openxmlformats.org/officeDocument/2006/relationships/image" Target="../media/image130.svg"/><Relationship Id="rId2" Type="http://schemas.openxmlformats.org/officeDocument/2006/relationships/tags" Target="../tags/tag16.xml"/><Relationship Id="rId16" Type="http://schemas.openxmlformats.org/officeDocument/2006/relationships/image" Target="../media/image134.svg"/><Relationship Id="rId1" Type="http://schemas.openxmlformats.org/officeDocument/2006/relationships/tags" Target="../tags/tag15.xml"/><Relationship Id="rId6" Type="http://schemas.openxmlformats.org/officeDocument/2006/relationships/image" Target="../media/image125.jpeg"/><Relationship Id="rId11" Type="http://schemas.openxmlformats.org/officeDocument/2006/relationships/image" Target="../media/image129.png"/><Relationship Id="rId5" Type="http://schemas.openxmlformats.org/officeDocument/2006/relationships/slideLayout" Target="../slideLayouts/slideLayout80.xml"/><Relationship Id="rId15" Type="http://schemas.openxmlformats.org/officeDocument/2006/relationships/image" Target="../media/image133.png"/><Relationship Id="rId10" Type="http://schemas.openxmlformats.org/officeDocument/2006/relationships/image" Target="../media/image128.svg"/><Relationship Id="rId4" Type="http://schemas.openxmlformats.org/officeDocument/2006/relationships/tags" Target="../tags/tag18.xml"/><Relationship Id="rId9" Type="http://schemas.openxmlformats.org/officeDocument/2006/relationships/image" Target="../media/image127.png"/><Relationship Id="rId14" Type="http://schemas.openxmlformats.org/officeDocument/2006/relationships/image" Target="../media/image13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35.jpe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17/06/relationships/model3d" Target="../media/model3d1.glb"/><Relationship Id="rId13" Type="http://schemas.openxmlformats.org/officeDocument/2006/relationships/image" Target="../media/image140.jpeg"/><Relationship Id="rId3" Type="http://schemas.openxmlformats.org/officeDocument/2006/relationships/notesSlide" Target="../notesSlides/notesSlide11.xml"/><Relationship Id="rId7" Type="http://schemas.openxmlformats.org/officeDocument/2006/relationships/hyperlink" Target="https://www.swisscom.ch/de/about/news/2015/11/20151125-MM-Smartes-Parkieren-in-Lenzburg.html" TargetMode="External"/><Relationship Id="rId12" Type="http://schemas.openxmlformats.org/officeDocument/2006/relationships/image" Target="../media/image139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9.xml"/><Relationship Id="rId6" Type="http://schemas.openxmlformats.org/officeDocument/2006/relationships/hyperlink" Target="https://www.swisscom.ch/de/business/enterprise/erfolgsgeschichten/gesundheitswesen/lifetec.html" TargetMode="External"/><Relationship Id="rId11" Type="http://schemas.openxmlformats.org/officeDocument/2006/relationships/image" Target="../media/image138.svg"/><Relationship Id="rId5" Type="http://schemas.openxmlformats.org/officeDocument/2006/relationships/hyperlink" Target="https://www.swisscom.ch/de/business/enterprise/themen/iot/smart-building-vernetzter-feuerloescher.html" TargetMode="External"/><Relationship Id="rId10" Type="http://schemas.openxmlformats.org/officeDocument/2006/relationships/image" Target="../media/image137.png"/><Relationship Id="rId4" Type="http://schemas.openxmlformats.org/officeDocument/2006/relationships/hyperlink" Target="https://www.swisscom.ch/de/business/enterprise/themen/iot/smart-building-flachdach-iot.html" TargetMode="External"/><Relationship Id="rId9" Type="http://schemas.openxmlformats.org/officeDocument/2006/relationships/image" Target="../media/image136.png"/><Relationship Id="rId14" Type="http://schemas.openxmlformats.org/officeDocument/2006/relationships/image" Target="../media/image1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marc.egli@oldfuture.ch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hyperlink" Target="http://www.oldfuture.ch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3F966493-7F66-46A7-9965-1DD0258648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9456" y="333375"/>
            <a:ext cx="9145016" cy="3239002"/>
          </a:xfrm>
          <a:solidFill>
            <a:srgbClr val="FFFFFF">
              <a:alpha val="56078"/>
            </a:srgbClr>
          </a:solidFill>
        </p:spPr>
        <p:txBody>
          <a:bodyPr/>
          <a:lstStyle/>
          <a:p>
            <a:r>
              <a:rPr lang="de-CH" dirty="0">
                <a:solidFill>
                  <a:schemeClr val="accent1"/>
                </a:solidFill>
              </a:rPr>
              <a:t>Smart Office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FF0C78B4-BE2B-4643-A710-A7E63DF6B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9456" y="3572376"/>
            <a:ext cx="9505056" cy="3285623"/>
          </a:xfrm>
          <a:solidFill>
            <a:srgbClr val="FFFFFF">
              <a:alpha val="56078"/>
            </a:srgbClr>
          </a:solidFill>
        </p:spPr>
        <p:txBody>
          <a:bodyPr/>
          <a:lstStyle/>
          <a:p>
            <a:r>
              <a:rPr lang="de-CH" b="1" dirty="0">
                <a:solidFill>
                  <a:schemeClr val="accent1"/>
                </a:solidFill>
              </a:rPr>
              <a:t>IoT Möglichkeiten im Facility Management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B89E030A-5D88-4ED5-B38F-B088AC6AB7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7EE25760-D624-4F37-A90A-9BC64A152F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CH" sz="2000" b="1" dirty="0">
                <a:solidFill>
                  <a:schemeClr val="accent1"/>
                </a:solidFill>
              </a:rPr>
              <a:t>Referenz mit IoT &amp; LTE Partner OLDFUTURE AG – Swiss Technical Solutions</a:t>
            </a:r>
            <a:endParaRPr lang="de-CH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5ADB416C-2CF1-4286-B265-2C01610A6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396" y="360000"/>
            <a:ext cx="3079986" cy="88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26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FAEFED-6ED0-493E-B54A-73D3B7896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Smart Office Visualisierung</a:t>
            </a:r>
            <a:br>
              <a:rPr lang="de-DE" dirty="0"/>
            </a:br>
            <a:r>
              <a:rPr lang="de-DE" b="0" dirty="0"/>
              <a:t>Flexibler Arbeitsplatz und Sitzungszimmer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8977FB4-B9BE-4173-B17E-0BAFB6305AEE}"/>
              </a:ext>
            </a:extLst>
          </p:cNvPr>
          <p:cNvGrpSpPr/>
          <p:nvPr/>
        </p:nvGrpSpPr>
        <p:grpSpPr>
          <a:xfrm>
            <a:off x="-138304" y="2057148"/>
            <a:ext cx="7784809" cy="4100483"/>
            <a:chOff x="-96688" y="1068279"/>
            <a:chExt cx="10991851" cy="5789724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E8F008CE-3AB9-4B1A-A3F6-74A9720740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98" t="15627" r="6164" b="1961"/>
            <a:stretch/>
          </p:blipFill>
          <p:spPr bwMode="gray">
            <a:xfrm>
              <a:off x="-96688" y="1068279"/>
              <a:ext cx="10991851" cy="578972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60557A31-0054-4AD2-9CAC-AD2F1C4BFE6C}"/>
                </a:ext>
              </a:extLst>
            </p:cNvPr>
            <p:cNvSpPr/>
            <p:nvPr/>
          </p:nvSpPr>
          <p:spPr bwMode="gray">
            <a:xfrm>
              <a:off x="2854193" y="1766877"/>
              <a:ext cx="6552000" cy="402284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CDE8EC0-ECB4-4A50-B976-604C42AC7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68303" y="1797494"/>
              <a:ext cx="4923779" cy="3961610"/>
            </a:xfrm>
            <a:prstGeom prst="rect">
              <a:avLst/>
            </a:prstGeom>
          </p:spPr>
        </p:pic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336134B4-0796-4528-83BF-D85298DEBD17}"/>
              </a:ext>
            </a:extLst>
          </p:cNvPr>
          <p:cNvGrpSpPr/>
          <p:nvPr/>
        </p:nvGrpSpPr>
        <p:grpSpPr>
          <a:xfrm>
            <a:off x="7493177" y="1721704"/>
            <a:ext cx="4459272" cy="4641900"/>
            <a:chOff x="7493177" y="1721704"/>
            <a:chExt cx="4459272" cy="4641900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99EEB002-85F5-420C-992B-C58878BF3F3B}"/>
                </a:ext>
              </a:extLst>
            </p:cNvPr>
            <p:cNvGrpSpPr/>
            <p:nvPr/>
          </p:nvGrpSpPr>
          <p:grpSpPr>
            <a:xfrm>
              <a:off x="7493177" y="1721704"/>
              <a:ext cx="4459272" cy="4641900"/>
              <a:chOff x="6726899" y="1340768"/>
              <a:chExt cx="4841709" cy="5040000"/>
            </a:xfrm>
          </p:grpSpPr>
          <p:pic>
            <p:nvPicPr>
              <p:cNvPr id="10" name="Picture 3">
                <a:extLst>
                  <a:ext uri="{FF2B5EF4-FFF2-40B4-BE49-F238E27FC236}">
                    <a16:creationId xmlns:a16="http://schemas.microsoft.com/office/drawing/2014/main" id="{6520C755-DB84-4A42-A1EC-3226EEAA9A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835" r="15547"/>
              <a:stretch/>
            </p:blipFill>
            <p:spPr bwMode="auto">
              <a:xfrm>
                <a:off x="6726899" y="1340768"/>
                <a:ext cx="4841709" cy="504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Grafik 10" descr="Ein Bild, das Text enthält.&#10;&#10;Automatisch generierte Beschreibung">
                <a:extLst>
                  <a:ext uri="{FF2B5EF4-FFF2-40B4-BE49-F238E27FC236}">
                    <a16:creationId xmlns:a16="http://schemas.microsoft.com/office/drawing/2014/main" id="{E395FDD7-9EA6-429C-A2FE-68D6D5A56D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13" b="7808"/>
              <a:stretch/>
            </p:blipFill>
            <p:spPr>
              <a:xfrm>
                <a:off x="8904312" y="2060848"/>
                <a:ext cx="1766596" cy="3312368"/>
              </a:xfrm>
              <a:prstGeom prst="rect">
                <a:avLst/>
              </a:prstGeom>
            </p:spPr>
          </p:pic>
        </p:grpSp>
        <p:pic>
          <p:nvPicPr>
            <p:cNvPr id="4" name="Grafik 3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6889A3A2-2272-412C-B53F-81147A3D1F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6" b="6651"/>
            <a:stretch/>
          </p:blipFill>
          <p:spPr>
            <a:xfrm>
              <a:off x="9498456" y="2314575"/>
              <a:ext cx="1627057" cy="31415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521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AC11AED-3680-4888-9042-2483A6CEAF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5" r="14048" b="-2195"/>
          <a:stretch/>
        </p:blipFill>
        <p:spPr>
          <a:xfrm>
            <a:off x="1199455" y="1484784"/>
            <a:ext cx="5610919" cy="4896000"/>
          </a:xfrm>
          <a:prstGeom prst="rect">
            <a:avLst/>
          </a:prstGeom>
          <a:noFill/>
        </p:spPr>
      </p:pic>
      <p:sp>
        <p:nvSpPr>
          <p:cNvPr id="73" name="Title 4">
            <a:extLst>
              <a:ext uri="{FF2B5EF4-FFF2-40B4-BE49-F238E27FC236}">
                <a16:creationId xmlns:a16="http://schemas.microsoft.com/office/drawing/2014/main" id="{4074D0FB-BBB7-41EF-8A5C-8C1A0EB9E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332656"/>
            <a:ext cx="10512000" cy="720000"/>
          </a:xfrm>
        </p:spPr>
        <p:txBody>
          <a:bodyPr/>
          <a:lstStyle/>
          <a:p>
            <a:r>
              <a:rPr lang="en-US" dirty="0"/>
              <a:t>Live-</a:t>
            </a:r>
            <a:r>
              <a:rPr lang="en-US" dirty="0" err="1"/>
              <a:t>Anzeige</a:t>
            </a:r>
            <a:r>
              <a:rPr lang="en-US" dirty="0"/>
              <a:t> der Belegung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Willkommensbildschirm</a:t>
            </a:r>
            <a:endParaRPr lang="en-US" dirty="0"/>
          </a:p>
        </p:txBody>
      </p:sp>
      <p:pic>
        <p:nvPicPr>
          <p:cNvPr id="1026" name="Grafik 1">
            <a:extLst>
              <a:ext uri="{FF2B5EF4-FFF2-40B4-BE49-F238E27FC236}">
                <a16:creationId xmlns:a16="http://schemas.microsoft.com/office/drawing/2014/main" id="{1A46717A-6BAE-47F0-A870-98C899D101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390" r="-2186" b="-1"/>
          <a:stretch/>
        </p:blipFill>
        <p:spPr bwMode="auto">
          <a:xfrm>
            <a:off x="7939768" y="1377336"/>
            <a:ext cx="3143878" cy="478855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160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21D74AA-BD9B-414C-8630-18F1F7715511}"/>
              </a:ext>
            </a:extLst>
          </p:cNvPr>
          <p:cNvSpPr txBox="1">
            <a:spLocks/>
          </p:cNvSpPr>
          <p:nvPr/>
        </p:nvSpPr>
        <p:spPr bwMode="black">
          <a:xfrm>
            <a:off x="1200150" y="305752"/>
            <a:ext cx="3311525" cy="2088687"/>
          </a:xfrm>
          <a:prstGeom prst="rect">
            <a:avLst/>
          </a:prstGeom>
        </p:spPr>
        <p:txBody>
          <a:bodyPr lIns="0" tIns="28800" rIns="0" bIns="2880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TheSans Swisscom Light" panose="020B0300040303060204" pitchFamily="34" charset="0"/>
              <a:buNone/>
              <a:defRPr sz="3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TheSans Swisscom Light" panose="020B0300040303060204" pitchFamily="34" charset="0"/>
              <a:buNone/>
              <a:defRPr sz="3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TheSans Swisscom Light" panose="020B0300040303060204" pitchFamily="34" charset="0"/>
              <a:buNone/>
              <a:defRPr sz="3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TheSans Swisscom Light" panose="020B0300040303060204" pitchFamily="34" charset="0"/>
              <a:buNone/>
              <a:defRPr sz="3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TheSans Swisscom Light" panose="020B0300040303060204" pitchFamily="34" charset="0"/>
              <a:buNone/>
              <a:defRPr sz="3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TheSans Swisscom Light" panose="020B0300040303060204" pitchFamily="34" charset="0"/>
              <a:buNone/>
              <a:defRPr sz="3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TheSans Swisscom Light" panose="020B0300040303060204" pitchFamily="34" charset="0"/>
              <a:buNone/>
              <a:defRPr sz="3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CH" sz="3200" b="1" i="0" u="none" strike="noStrike" kern="1200" cap="none" spc="-5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Schnelle Datengrundlage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BC4DF378-88F3-4857-8DD5-4C5C6F41BE3C}"/>
              </a:ext>
            </a:extLst>
          </p:cNvPr>
          <p:cNvSpPr txBox="1">
            <a:spLocks/>
          </p:cNvSpPr>
          <p:nvPr/>
        </p:nvSpPr>
        <p:spPr bwMode="black">
          <a:xfrm>
            <a:off x="1200150" y="2538050"/>
            <a:ext cx="4432364" cy="266514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88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2000" indent="-288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2000" indent="-288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00" indent="-288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000" indent="-288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000" indent="-288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92000" indent="-288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CO2, VOC, Licht- oder Lärmmessung als Basis für Investitionsentscheidungen</a:t>
            </a:r>
            <a:endParaRPr kumimoji="0" lang="de-CH" sz="2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CC9F301-04C0-FB45-A504-A04DE4FEB45B}"/>
              </a:ext>
            </a:extLst>
          </p:cNvPr>
          <p:cNvSpPr txBox="1"/>
          <p:nvPr/>
        </p:nvSpPr>
        <p:spPr bwMode="gray">
          <a:xfrm>
            <a:off x="811658" y="-780836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180000" marR="0" lvl="0" indent="-180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1730ADDB-AC67-4EF7-BB7D-EF2282779D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12896" t="7131" r="1"/>
          <a:stretch/>
        </p:blipFill>
        <p:spPr>
          <a:xfrm>
            <a:off x="6644640" y="0"/>
            <a:ext cx="5744510" cy="6912710"/>
          </a:xfrm>
          <a:prstGeom prst="rect">
            <a:avLst/>
          </a:prstGeom>
        </p:spPr>
      </p:pic>
      <p:pic>
        <p:nvPicPr>
          <p:cNvPr id="10" name="Picture 2" descr="Product_Selection_Bilder_Post_INDOOR.jpg">
            <a:extLst>
              <a:ext uri="{FF2B5EF4-FFF2-40B4-BE49-F238E27FC236}">
                <a16:creationId xmlns:a16="http://schemas.microsoft.com/office/drawing/2014/main" id="{C1C41D6D-2739-43E4-8241-FF6D34149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8" t="35416" r="18522" b="21459"/>
          <a:stretch/>
        </p:blipFill>
        <p:spPr bwMode="auto">
          <a:xfrm>
            <a:off x="4091506" y="3808336"/>
            <a:ext cx="2553134" cy="173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www.elsys.se/shop/wp-content/uploads/sites/4/2018/03/sound4_1.png">
            <a:extLst>
              <a:ext uri="{FF2B5EF4-FFF2-40B4-BE49-F238E27FC236}">
                <a16:creationId xmlns:a16="http://schemas.microsoft.com/office/drawing/2014/main" id="{26B76114-2042-4F5E-936B-F2FAA29B5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14" y="4814830"/>
            <a:ext cx="2024252" cy="204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4CAACAEB-6EFD-4AC1-A1FC-C88CC4F92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656" y="4814830"/>
            <a:ext cx="1823375" cy="182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54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307462B9-B59D-4A32-9040-AAE1E14B27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89" t="13823" r="9040" b="14025"/>
          <a:stretch/>
        </p:blipFill>
        <p:spPr>
          <a:xfrm>
            <a:off x="6535598" y="3282923"/>
            <a:ext cx="4654070" cy="3061233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39B3FE0E-4CEF-4FD7-BE5D-CA01AD8F9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702" y="1502675"/>
            <a:ext cx="3689629" cy="720000"/>
          </a:xfrm>
        </p:spPr>
        <p:txBody>
          <a:bodyPr/>
          <a:lstStyle/>
          <a:p>
            <a:r>
              <a:rPr lang="de-CH" sz="3600" dirty="0"/>
              <a:t>Behaglichkeits-überprüfung</a:t>
            </a:r>
            <a:br>
              <a:rPr lang="de-CH" dirty="0"/>
            </a:br>
            <a:r>
              <a:rPr lang="de-CH" b="0" dirty="0"/>
              <a:t>Besteht Handlungsbedarf?</a:t>
            </a:r>
          </a:p>
        </p:txBody>
      </p:sp>
      <p:pic>
        <p:nvPicPr>
          <p:cNvPr id="8" name="Picture 2" descr="https://northeurope1-mediap.svc.ms/transform/thumbnail?provider=spo&amp;inputFormat=png&amp;cs=fFNQTw&amp;docid=https%3A%2F%2Fswisscom.sharepoint.com%3A443%2F_api%2Fv2.0%2Fdrives%2Fb!LYOYi0dA8Eyd-_xZ_4XTxJ78349LgA9MvHUnNoGl4qQdm_WJQNRXRrbahIoPk5pz%2Fitems%2F017ZZ5DOSZMGJUIP6PRRAYWDV6X27T3EOF%3Fversion%3DPublished&amp;access_token=eyJ0eXAiOiJKV1QiLCJhbGciOiJub25lIn0.eyJhdWQiOiIwMDAwMDAwMy0wMDAwLTBmZjEtY2UwMC0wMDAwMDAwMDAwMDAvc3dpc3Njb20uc2hhcmVwb2ludC5jb21AMzY0ZTViODctYzFjNy00MjBkLTliZWUtYzM1ZDE5YjU1N2ExIiwiaXNzIjoiMDAwMDAwMDMtMDAwMC0wZmYxLWNlMDAtMDAwMDAwMDAwMDAwIiwibmJmIjoiMTYwMTI5NDQwMCIsImV4cCI6IjE2MDEzMTYwMDAiLCJlbmRwb2ludHVybCI6InJyRUFnWnFHd0VwVzBJWnlYMHZxRGt5eTNhUXNjMEJFbTl6ZHVkemxwRG89IiwiZW5kcG9pbnR1cmxMZW5ndGgiOiIxMTUiLCJpc2xvb3BiYWNrIjoiVHJ1ZSIsInZlciI6Imhhc2hlZHByb29mdG9rZW4iLCJzaXRlaWQiOiJPR0k1T0Rnek1tUXROREEwTnkwMFkyWXdMVGxrWm1JdFptTTFPV1ptT0RWa00yTTAiLCJzaWduaW5fc3RhdGUiOiJbXCJrbXNpXCJdIiwibmFtZWlkIjoiMCMuZnxtZW1iZXJzaGlwfGNyaXN0aW5hLmJ1Y2hlckBzd2lzc2NvbS5jb20iLCJuaWkiOiJtaWNyb3NvZnQuc2hhcmVwb2ludCIsImlzdXNlciI6InRydWUiLCJjYWNoZWtleSI6IjBoLmZ8bWVtYmVyc2hpcHwxMDAzM2ZmZmFkNjc2M2Y4QGxpdmUuY29tIiwidHQiOiIwIiwidXNlUGVyc2lzdGVudENvb2tpZSI6IjMifQ.OWdJamw0VHBxcUFnWGRtcEpQa3ZHZkVwRm1MeHN4UXl3enc3UmJwQWJxST0&amp;encodeFailures=1&amp;srcWidth=&amp;srcHeight=&amp;width=773&amp;height=1147&amp;action=Access">
            <a:extLst>
              <a:ext uri="{FF2B5EF4-FFF2-40B4-BE49-F238E27FC236}">
                <a16:creationId xmlns:a16="http://schemas.microsoft.com/office/drawing/2014/main" id="{98CF9CFE-4FB2-44CA-AED2-283254A6D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862" y="3208487"/>
            <a:ext cx="1924911" cy="285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C179594-3421-4A6B-96C0-E597EAF09A57}"/>
              </a:ext>
            </a:extLst>
          </p:cNvPr>
          <p:cNvGrpSpPr/>
          <p:nvPr/>
        </p:nvGrpSpPr>
        <p:grpSpPr>
          <a:xfrm>
            <a:off x="6384096" y="632496"/>
            <a:ext cx="4671015" cy="2460357"/>
            <a:chOff x="2736516" y="3101252"/>
            <a:chExt cx="5464711" cy="2878420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250194F-14D2-4EE2-AEC7-AEF4C5160B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98" t="15627" r="6164" b="1961"/>
            <a:stretch/>
          </p:blipFill>
          <p:spPr bwMode="gray">
            <a:xfrm>
              <a:off x="2736516" y="3101252"/>
              <a:ext cx="5464711" cy="287842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1513B017-DC76-4064-BF60-6377D4D3D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18535" y="3507088"/>
              <a:ext cx="3254395" cy="1985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3597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SH Hufeisen | Magnete für Zangenmaul, klein, rund (St.) | online ...">
            <a:extLst>
              <a:ext uri="{FF2B5EF4-FFF2-40B4-BE49-F238E27FC236}">
                <a16:creationId xmlns:a16="http://schemas.microsoft.com/office/drawing/2014/main" id="{2DE2ED8C-EFBF-42C4-9822-DEC3C9DF0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233" y="1591750"/>
            <a:ext cx="1345096" cy="134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northeurope1-mediap.svc.ms/transform/thumbnail?provider=spo&amp;inputFormat=png&amp;cs=fFNQTw&amp;docid=https%3A%2F%2Fswisscom.sharepoint.com%3A443%2F_api%2Fv2.0%2Fdrives%2Fb!LYOYi0dA8Eyd-_xZ_4XTxJ78349LgA9MvHUnNoGl4qQdm_WJQNRXRrbahIoPk5pz%2Fitems%2F017ZZ5DOSZMGJUIP6PRRAYWDV6X27T3EOF%3Fversion%3DPublished&amp;access_token=eyJ0eXAiOiJKV1QiLCJhbGciOiJub25lIn0.eyJhdWQiOiIwMDAwMDAwMy0wMDAwLTBmZjEtY2UwMC0wMDAwMDAwMDAwMDAvc3dpc3Njb20uc2hhcmVwb2ludC5jb21AMzY0ZTViODctYzFjNy00MjBkLTliZWUtYzM1ZDE5YjU1N2ExIiwiaXNzIjoiMDAwMDAwMDMtMDAwMC0wZmYxLWNlMDAtMDAwMDAwMDAwMDAwIiwibmJmIjoiMTYwMTI5NDQwMCIsImV4cCI6IjE2MDEzMTYwMDAiLCJlbmRwb2ludHVybCI6InJyRUFnWnFHd0VwVzBJWnlYMHZxRGt5eTNhUXNjMEJFbTl6ZHVkemxwRG89IiwiZW5kcG9pbnR1cmxMZW5ndGgiOiIxMTUiLCJpc2xvb3BiYWNrIjoiVHJ1ZSIsInZlciI6Imhhc2hlZHByb29mdG9rZW4iLCJzaXRlaWQiOiJPR0k1T0Rnek1tUXROREEwTnkwMFkyWXdMVGxrWm1JdFptTTFPV1ptT0RWa00yTTAiLCJzaWduaW5fc3RhdGUiOiJbXCJrbXNpXCJdIiwibmFtZWlkIjoiMCMuZnxtZW1iZXJzaGlwfGNyaXN0aW5hLmJ1Y2hlckBzd2lzc2NvbS5jb20iLCJuaWkiOiJtaWNyb3NvZnQuc2hhcmVwb2ludCIsImlzdXNlciI6InRydWUiLCJjYWNoZWtleSI6IjBoLmZ8bWVtYmVyc2hpcHwxMDAzM2ZmZmFkNjc2M2Y4QGxpdmUuY29tIiwidHQiOiIwIiwidXNlUGVyc2lzdGVudENvb2tpZSI6IjMifQ.OWdJamw0VHBxcUFnWGRtcEpQa3ZHZkVwRm1MeHN4UXl3enc3UmJwQWJxST0&amp;encodeFailures=1&amp;srcWidth=&amp;srcHeight=&amp;width=773&amp;height=1147&amp;action=Access">
            <a:extLst>
              <a:ext uri="{FF2B5EF4-FFF2-40B4-BE49-F238E27FC236}">
                <a16:creationId xmlns:a16="http://schemas.microsoft.com/office/drawing/2014/main" id="{4C14174E-65E0-44DC-8A65-749CFE57E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0" y="386459"/>
            <a:ext cx="1924911" cy="285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6">
            <a:extLst>
              <a:ext uri="{FF2B5EF4-FFF2-40B4-BE49-F238E27FC236}">
                <a16:creationId xmlns:a16="http://schemas.microsoft.com/office/drawing/2014/main" id="{363836D1-4BAD-4777-82B0-25F586B740FF}"/>
              </a:ext>
            </a:extLst>
          </p:cNvPr>
          <p:cNvSpPr txBox="1">
            <a:spLocks/>
          </p:cNvSpPr>
          <p:nvPr/>
        </p:nvSpPr>
        <p:spPr>
          <a:xfrm>
            <a:off x="3018499" y="871750"/>
            <a:ext cx="3689629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dirty="0"/>
              <a:t>Fensterkontakt</a:t>
            </a:r>
            <a:endParaRPr lang="de-CH" b="0" dirty="0"/>
          </a:p>
        </p:txBody>
      </p:sp>
    </p:spTree>
    <p:extLst>
      <p:ext uri="{BB962C8B-B14F-4D97-AF65-F5344CB8AC3E}">
        <p14:creationId xmlns:p14="http://schemas.microsoft.com/office/powerpoint/2010/main" val="1744952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AE64F64-D501-4F6B-99F6-33BD4283D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Multisense für Ihren Use Case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587ACC4-B050-4EEF-A51F-F506FBB19F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0256" y="2829624"/>
            <a:ext cx="576000" cy="576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D3267F6-5080-4BDD-84DA-6597059DC8D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 bwMode="gray">
          <a:xfrm>
            <a:off x="1595384" y="4618197"/>
            <a:ext cx="576000" cy="576000"/>
          </a:xfrm>
          <a:prstGeom prst="rect">
            <a:avLst/>
          </a:prstGeom>
        </p:spPr>
      </p:pic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CB407BCF-DF98-422B-9DEA-C9F94F9A5CAE}"/>
              </a:ext>
            </a:extLst>
          </p:cNvPr>
          <p:cNvGrpSpPr/>
          <p:nvPr/>
        </p:nvGrpSpPr>
        <p:grpSpPr>
          <a:xfrm>
            <a:off x="1595384" y="2636912"/>
            <a:ext cx="576000" cy="768712"/>
            <a:chOff x="2495456" y="3080632"/>
            <a:chExt cx="576000" cy="768712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FB5EE9F8-2880-4C5F-B95B-AD9618B3B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495456" y="3273344"/>
              <a:ext cx="576000" cy="576000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795E0581-B9AB-4B68-A8EF-AE1E8B719466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b="48250"/>
            <a:stretch/>
          </p:blipFill>
          <p:spPr bwMode="gray">
            <a:xfrm>
              <a:off x="2567456" y="3080632"/>
              <a:ext cx="432000" cy="223559"/>
            </a:xfrm>
            <a:prstGeom prst="rect">
              <a:avLst/>
            </a:prstGeom>
          </p:spPr>
        </p:pic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ACDBE8A6-A27F-4B63-AAEE-443F8EA30B5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 bwMode="gray">
          <a:xfrm>
            <a:off x="4187820" y="4618197"/>
            <a:ext cx="576000" cy="576000"/>
          </a:xfrm>
          <a:prstGeom prst="rect">
            <a:avLst/>
          </a:prstGeom>
        </p:spPr>
      </p:pic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D0AE86F6-94CB-42BB-92AB-02BA3680C806}"/>
              </a:ext>
            </a:extLst>
          </p:cNvPr>
          <p:cNvGrpSpPr/>
          <p:nvPr/>
        </p:nvGrpSpPr>
        <p:grpSpPr>
          <a:xfrm>
            <a:off x="4079091" y="2904514"/>
            <a:ext cx="793459" cy="475790"/>
            <a:chOff x="6293228" y="3152245"/>
            <a:chExt cx="793459" cy="475790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E726B74E-3E34-4402-BA86-D51D4973D3A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293228" y="3152245"/>
              <a:ext cx="422886" cy="422886"/>
            </a:xfrm>
            <a:custGeom>
              <a:avLst/>
              <a:gdLst>
                <a:gd name="T0" fmla="*/ 1923 w 2128"/>
                <a:gd name="T1" fmla="*/ 763 h 2128"/>
                <a:gd name="T2" fmla="*/ 2128 w 2128"/>
                <a:gd name="T3" fmla="*/ 211 h 2128"/>
                <a:gd name="T4" fmla="*/ 211 w 2128"/>
                <a:gd name="T5" fmla="*/ 0 h 2128"/>
                <a:gd name="T6" fmla="*/ 0 w 2128"/>
                <a:gd name="T7" fmla="*/ 552 h 2128"/>
                <a:gd name="T8" fmla="*/ 205 w 2128"/>
                <a:gd name="T9" fmla="*/ 1528 h 2128"/>
                <a:gd name="T10" fmla="*/ 205 w 2128"/>
                <a:gd name="T11" fmla="*/ 1707 h 2128"/>
                <a:gd name="T12" fmla="*/ 0 w 2128"/>
                <a:gd name="T13" fmla="*/ 1849 h 2128"/>
                <a:gd name="T14" fmla="*/ 142 w 2128"/>
                <a:gd name="T15" fmla="*/ 2128 h 2128"/>
                <a:gd name="T16" fmla="*/ 2128 w 2128"/>
                <a:gd name="T17" fmla="*/ 1986 h 2128"/>
                <a:gd name="T18" fmla="*/ 1986 w 2128"/>
                <a:gd name="T19" fmla="*/ 1707 h 2128"/>
                <a:gd name="T20" fmla="*/ 1923 w 2128"/>
                <a:gd name="T21" fmla="*/ 1284 h 2128"/>
                <a:gd name="T22" fmla="*/ 1775 w 2128"/>
                <a:gd name="T23" fmla="*/ 1707 h 2128"/>
                <a:gd name="T24" fmla="*/ 1439 w 2128"/>
                <a:gd name="T25" fmla="*/ 1573 h 2128"/>
                <a:gd name="T26" fmla="*/ 1576 w 2128"/>
                <a:gd name="T27" fmla="*/ 1229 h 2128"/>
                <a:gd name="T28" fmla="*/ 689 w 2128"/>
                <a:gd name="T29" fmla="*/ 1229 h 2128"/>
                <a:gd name="T30" fmla="*/ 614 w 2128"/>
                <a:gd name="T31" fmla="*/ 1508 h 2128"/>
                <a:gd name="T32" fmla="*/ 353 w 2128"/>
                <a:gd name="T33" fmla="*/ 1707 h 2128"/>
                <a:gd name="T34" fmla="*/ 353 w 2128"/>
                <a:gd name="T35" fmla="*/ 1657 h 2128"/>
                <a:gd name="T36" fmla="*/ 785 w 2128"/>
                <a:gd name="T37" fmla="*/ 763 h 2128"/>
                <a:gd name="T38" fmla="*/ 859 w 2128"/>
                <a:gd name="T39" fmla="*/ 1002 h 2128"/>
                <a:gd name="T40" fmla="*/ 1343 w 2128"/>
                <a:gd name="T41" fmla="*/ 927 h 2128"/>
                <a:gd name="T42" fmla="*/ 1775 w 2128"/>
                <a:gd name="T43" fmla="*/ 763 h 2128"/>
                <a:gd name="T44" fmla="*/ 1445 w 2128"/>
                <a:gd name="T45" fmla="*/ 1411 h 2128"/>
                <a:gd name="T46" fmla="*/ 1479 w 2128"/>
                <a:gd name="T47" fmla="*/ 1377 h 2128"/>
                <a:gd name="T48" fmla="*/ 1297 w 2128"/>
                <a:gd name="T49" fmla="*/ 1508 h 2128"/>
                <a:gd name="T50" fmla="*/ 962 w 2128"/>
                <a:gd name="T51" fmla="*/ 1707 h 2128"/>
                <a:gd name="T52" fmla="*/ 763 w 2128"/>
                <a:gd name="T53" fmla="*/ 1377 h 2128"/>
                <a:gd name="T54" fmla="*/ 1297 w 2128"/>
                <a:gd name="T55" fmla="*/ 1508 h 2128"/>
                <a:gd name="T56" fmla="*/ 1980 w 2128"/>
                <a:gd name="T57" fmla="*/ 1980 h 2128"/>
                <a:gd name="T58" fmla="*/ 148 w 2128"/>
                <a:gd name="T59" fmla="*/ 1855 h 2128"/>
                <a:gd name="T60" fmla="*/ 148 w 2128"/>
                <a:gd name="T61" fmla="*/ 211 h 2128"/>
                <a:gd name="T62" fmla="*/ 1917 w 2128"/>
                <a:gd name="T63" fmla="*/ 148 h 2128"/>
                <a:gd name="T64" fmla="*/ 1980 w 2128"/>
                <a:gd name="T65" fmla="*/ 552 h 2128"/>
                <a:gd name="T66" fmla="*/ 1849 w 2128"/>
                <a:gd name="T67" fmla="*/ 614 h 2128"/>
                <a:gd name="T68" fmla="*/ 859 w 2128"/>
                <a:gd name="T69" fmla="*/ 614 h 2128"/>
                <a:gd name="T70" fmla="*/ 211 w 2128"/>
                <a:gd name="T71" fmla="*/ 614 h 2128"/>
                <a:gd name="T72" fmla="*/ 148 w 2128"/>
                <a:gd name="T73" fmla="*/ 211 h 2128"/>
                <a:gd name="T74" fmla="*/ 1195 w 2128"/>
                <a:gd name="T75" fmla="*/ 763 h 2128"/>
                <a:gd name="T76" fmla="*/ 933 w 2128"/>
                <a:gd name="T77" fmla="*/ 853 h 2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28" h="2128">
                  <a:moveTo>
                    <a:pt x="1923" y="1284"/>
                  </a:moveTo>
                  <a:cubicBezTo>
                    <a:pt x="1923" y="763"/>
                    <a:pt x="1923" y="763"/>
                    <a:pt x="1923" y="763"/>
                  </a:cubicBezTo>
                  <a:cubicBezTo>
                    <a:pt x="2037" y="759"/>
                    <a:pt x="2128" y="666"/>
                    <a:pt x="2128" y="552"/>
                  </a:cubicBezTo>
                  <a:cubicBezTo>
                    <a:pt x="2128" y="211"/>
                    <a:pt x="2128" y="211"/>
                    <a:pt x="2128" y="211"/>
                  </a:cubicBezTo>
                  <a:cubicBezTo>
                    <a:pt x="2128" y="95"/>
                    <a:pt x="2033" y="0"/>
                    <a:pt x="1917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95" y="0"/>
                    <a:pt x="0" y="95"/>
                    <a:pt x="0" y="211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666"/>
                    <a:pt x="91" y="759"/>
                    <a:pt x="205" y="763"/>
                  </a:cubicBezTo>
                  <a:cubicBezTo>
                    <a:pt x="205" y="1528"/>
                    <a:pt x="205" y="1528"/>
                    <a:pt x="205" y="1528"/>
                  </a:cubicBezTo>
                  <a:cubicBezTo>
                    <a:pt x="205" y="1657"/>
                    <a:pt x="205" y="1657"/>
                    <a:pt x="205" y="1657"/>
                  </a:cubicBezTo>
                  <a:cubicBezTo>
                    <a:pt x="205" y="1707"/>
                    <a:pt x="205" y="1707"/>
                    <a:pt x="205" y="1707"/>
                  </a:cubicBezTo>
                  <a:cubicBezTo>
                    <a:pt x="142" y="1707"/>
                    <a:pt x="142" y="1707"/>
                    <a:pt x="142" y="1707"/>
                  </a:cubicBezTo>
                  <a:cubicBezTo>
                    <a:pt x="64" y="1707"/>
                    <a:pt x="0" y="1771"/>
                    <a:pt x="0" y="1849"/>
                  </a:cubicBezTo>
                  <a:cubicBezTo>
                    <a:pt x="0" y="1986"/>
                    <a:pt x="0" y="1986"/>
                    <a:pt x="0" y="1986"/>
                  </a:cubicBezTo>
                  <a:cubicBezTo>
                    <a:pt x="0" y="2064"/>
                    <a:pt x="64" y="2128"/>
                    <a:pt x="142" y="2128"/>
                  </a:cubicBezTo>
                  <a:cubicBezTo>
                    <a:pt x="1986" y="2128"/>
                    <a:pt x="1986" y="2128"/>
                    <a:pt x="1986" y="2128"/>
                  </a:cubicBezTo>
                  <a:cubicBezTo>
                    <a:pt x="2064" y="2128"/>
                    <a:pt x="2128" y="2064"/>
                    <a:pt x="2128" y="1986"/>
                  </a:cubicBezTo>
                  <a:cubicBezTo>
                    <a:pt x="2128" y="1849"/>
                    <a:pt x="2128" y="1849"/>
                    <a:pt x="2128" y="1849"/>
                  </a:cubicBezTo>
                  <a:cubicBezTo>
                    <a:pt x="2128" y="1771"/>
                    <a:pt x="2064" y="1707"/>
                    <a:pt x="1986" y="1707"/>
                  </a:cubicBezTo>
                  <a:cubicBezTo>
                    <a:pt x="1923" y="1707"/>
                    <a:pt x="1923" y="1707"/>
                    <a:pt x="1923" y="1707"/>
                  </a:cubicBezTo>
                  <a:cubicBezTo>
                    <a:pt x="1923" y="1284"/>
                    <a:pt x="1923" y="1284"/>
                    <a:pt x="1923" y="1284"/>
                  </a:cubicBezTo>
                  <a:close/>
                  <a:moveTo>
                    <a:pt x="1775" y="1164"/>
                  </a:moveTo>
                  <a:cubicBezTo>
                    <a:pt x="1775" y="1707"/>
                    <a:pt x="1775" y="1707"/>
                    <a:pt x="1775" y="1707"/>
                  </a:cubicBezTo>
                  <a:cubicBezTo>
                    <a:pt x="1383" y="1707"/>
                    <a:pt x="1383" y="1707"/>
                    <a:pt x="1383" y="1707"/>
                  </a:cubicBezTo>
                  <a:cubicBezTo>
                    <a:pt x="1410" y="1667"/>
                    <a:pt x="1430" y="1622"/>
                    <a:pt x="1439" y="1573"/>
                  </a:cubicBezTo>
                  <a:cubicBezTo>
                    <a:pt x="1560" y="1543"/>
                    <a:pt x="1650" y="1433"/>
                    <a:pt x="1650" y="1303"/>
                  </a:cubicBezTo>
                  <a:cubicBezTo>
                    <a:pt x="1650" y="1262"/>
                    <a:pt x="1617" y="1229"/>
                    <a:pt x="1576" y="1229"/>
                  </a:cubicBezTo>
                  <a:cubicBezTo>
                    <a:pt x="1371" y="1229"/>
                    <a:pt x="1371" y="1229"/>
                    <a:pt x="1371" y="1229"/>
                  </a:cubicBezTo>
                  <a:cubicBezTo>
                    <a:pt x="689" y="1229"/>
                    <a:pt x="689" y="1229"/>
                    <a:pt x="689" y="1229"/>
                  </a:cubicBezTo>
                  <a:cubicBezTo>
                    <a:pt x="648" y="1229"/>
                    <a:pt x="614" y="1262"/>
                    <a:pt x="614" y="1303"/>
                  </a:cubicBezTo>
                  <a:cubicBezTo>
                    <a:pt x="614" y="1508"/>
                    <a:pt x="614" y="1508"/>
                    <a:pt x="614" y="1508"/>
                  </a:cubicBezTo>
                  <a:cubicBezTo>
                    <a:pt x="614" y="1582"/>
                    <a:pt x="638" y="1650"/>
                    <a:pt x="677" y="1707"/>
                  </a:cubicBezTo>
                  <a:cubicBezTo>
                    <a:pt x="353" y="1707"/>
                    <a:pt x="353" y="1707"/>
                    <a:pt x="353" y="1707"/>
                  </a:cubicBezTo>
                  <a:cubicBezTo>
                    <a:pt x="353" y="1657"/>
                    <a:pt x="353" y="1657"/>
                    <a:pt x="353" y="1657"/>
                  </a:cubicBezTo>
                  <a:cubicBezTo>
                    <a:pt x="353" y="1657"/>
                    <a:pt x="353" y="1657"/>
                    <a:pt x="353" y="1657"/>
                  </a:cubicBezTo>
                  <a:cubicBezTo>
                    <a:pt x="353" y="763"/>
                    <a:pt x="353" y="763"/>
                    <a:pt x="353" y="763"/>
                  </a:cubicBezTo>
                  <a:cubicBezTo>
                    <a:pt x="785" y="763"/>
                    <a:pt x="785" y="763"/>
                    <a:pt x="785" y="763"/>
                  </a:cubicBezTo>
                  <a:cubicBezTo>
                    <a:pt x="785" y="927"/>
                    <a:pt x="785" y="927"/>
                    <a:pt x="785" y="927"/>
                  </a:cubicBezTo>
                  <a:cubicBezTo>
                    <a:pt x="785" y="968"/>
                    <a:pt x="818" y="1002"/>
                    <a:pt x="859" y="1002"/>
                  </a:cubicBezTo>
                  <a:cubicBezTo>
                    <a:pt x="1269" y="1002"/>
                    <a:pt x="1269" y="1002"/>
                    <a:pt x="1269" y="1002"/>
                  </a:cubicBezTo>
                  <a:cubicBezTo>
                    <a:pt x="1310" y="1002"/>
                    <a:pt x="1343" y="968"/>
                    <a:pt x="1343" y="927"/>
                  </a:cubicBezTo>
                  <a:cubicBezTo>
                    <a:pt x="1343" y="763"/>
                    <a:pt x="1343" y="763"/>
                    <a:pt x="1343" y="763"/>
                  </a:cubicBezTo>
                  <a:cubicBezTo>
                    <a:pt x="1775" y="763"/>
                    <a:pt x="1775" y="763"/>
                    <a:pt x="1775" y="763"/>
                  </a:cubicBezTo>
                  <a:cubicBezTo>
                    <a:pt x="1775" y="1164"/>
                    <a:pt x="1775" y="1164"/>
                    <a:pt x="1775" y="1164"/>
                  </a:cubicBezTo>
                  <a:close/>
                  <a:moveTo>
                    <a:pt x="1445" y="1411"/>
                  </a:moveTo>
                  <a:cubicBezTo>
                    <a:pt x="1445" y="1377"/>
                    <a:pt x="1445" y="1377"/>
                    <a:pt x="1445" y="1377"/>
                  </a:cubicBezTo>
                  <a:cubicBezTo>
                    <a:pt x="1479" y="1377"/>
                    <a:pt x="1479" y="1377"/>
                    <a:pt x="1479" y="1377"/>
                  </a:cubicBezTo>
                  <a:cubicBezTo>
                    <a:pt x="1470" y="1390"/>
                    <a:pt x="1458" y="1402"/>
                    <a:pt x="1445" y="1411"/>
                  </a:cubicBezTo>
                  <a:close/>
                  <a:moveTo>
                    <a:pt x="1297" y="1508"/>
                  </a:moveTo>
                  <a:cubicBezTo>
                    <a:pt x="1297" y="1617"/>
                    <a:pt x="1208" y="1707"/>
                    <a:pt x="1098" y="1707"/>
                  </a:cubicBezTo>
                  <a:cubicBezTo>
                    <a:pt x="962" y="1707"/>
                    <a:pt x="962" y="1707"/>
                    <a:pt x="962" y="1707"/>
                  </a:cubicBezTo>
                  <a:cubicBezTo>
                    <a:pt x="852" y="1707"/>
                    <a:pt x="763" y="1617"/>
                    <a:pt x="763" y="1508"/>
                  </a:cubicBezTo>
                  <a:cubicBezTo>
                    <a:pt x="763" y="1377"/>
                    <a:pt x="763" y="1377"/>
                    <a:pt x="763" y="1377"/>
                  </a:cubicBezTo>
                  <a:cubicBezTo>
                    <a:pt x="1297" y="1377"/>
                    <a:pt x="1297" y="1377"/>
                    <a:pt x="1297" y="1377"/>
                  </a:cubicBezTo>
                  <a:lnTo>
                    <a:pt x="1297" y="1508"/>
                  </a:lnTo>
                  <a:close/>
                  <a:moveTo>
                    <a:pt x="1980" y="1855"/>
                  </a:moveTo>
                  <a:cubicBezTo>
                    <a:pt x="1980" y="1980"/>
                    <a:pt x="1980" y="1980"/>
                    <a:pt x="1980" y="1980"/>
                  </a:cubicBezTo>
                  <a:cubicBezTo>
                    <a:pt x="148" y="1980"/>
                    <a:pt x="148" y="1980"/>
                    <a:pt x="148" y="1980"/>
                  </a:cubicBezTo>
                  <a:cubicBezTo>
                    <a:pt x="148" y="1855"/>
                    <a:pt x="148" y="1855"/>
                    <a:pt x="148" y="1855"/>
                  </a:cubicBezTo>
                  <a:lnTo>
                    <a:pt x="1980" y="1855"/>
                  </a:lnTo>
                  <a:close/>
                  <a:moveTo>
                    <a:pt x="148" y="211"/>
                  </a:moveTo>
                  <a:cubicBezTo>
                    <a:pt x="148" y="176"/>
                    <a:pt x="176" y="148"/>
                    <a:pt x="211" y="148"/>
                  </a:cubicBezTo>
                  <a:cubicBezTo>
                    <a:pt x="1917" y="148"/>
                    <a:pt x="1917" y="148"/>
                    <a:pt x="1917" y="148"/>
                  </a:cubicBezTo>
                  <a:cubicBezTo>
                    <a:pt x="1952" y="148"/>
                    <a:pt x="1980" y="176"/>
                    <a:pt x="1980" y="211"/>
                  </a:cubicBezTo>
                  <a:cubicBezTo>
                    <a:pt x="1980" y="552"/>
                    <a:pt x="1980" y="552"/>
                    <a:pt x="1980" y="552"/>
                  </a:cubicBezTo>
                  <a:cubicBezTo>
                    <a:pt x="1980" y="586"/>
                    <a:pt x="1952" y="614"/>
                    <a:pt x="1917" y="614"/>
                  </a:cubicBezTo>
                  <a:cubicBezTo>
                    <a:pt x="1849" y="614"/>
                    <a:pt x="1849" y="614"/>
                    <a:pt x="1849" y="614"/>
                  </a:cubicBezTo>
                  <a:cubicBezTo>
                    <a:pt x="1269" y="614"/>
                    <a:pt x="1269" y="614"/>
                    <a:pt x="1269" y="614"/>
                  </a:cubicBezTo>
                  <a:cubicBezTo>
                    <a:pt x="859" y="614"/>
                    <a:pt x="859" y="614"/>
                    <a:pt x="859" y="614"/>
                  </a:cubicBezTo>
                  <a:cubicBezTo>
                    <a:pt x="279" y="614"/>
                    <a:pt x="279" y="614"/>
                    <a:pt x="279" y="614"/>
                  </a:cubicBezTo>
                  <a:cubicBezTo>
                    <a:pt x="211" y="614"/>
                    <a:pt x="211" y="614"/>
                    <a:pt x="211" y="614"/>
                  </a:cubicBezTo>
                  <a:cubicBezTo>
                    <a:pt x="176" y="614"/>
                    <a:pt x="148" y="586"/>
                    <a:pt x="148" y="552"/>
                  </a:cubicBezTo>
                  <a:lnTo>
                    <a:pt x="148" y="211"/>
                  </a:lnTo>
                  <a:close/>
                  <a:moveTo>
                    <a:pt x="933" y="763"/>
                  </a:moveTo>
                  <a:cubicBezTo>
                    <a:pt x="1195" y="763"/>
                    <a:pt x="1195" y="763"/>
                    <a:pt x="1195" y="763"/>
                  </a:cubicBezTo>
                  <a:cubicBezTo>
                    <a:pt x="1195" y="853"/>
                    <a:pt x="1195" y="853"/>
                    <a:pt x="1195" y="853"/>
                  </a:cubicBezTo>
                  <a:cubicBezTo>
                    <a:pt x="933" y="853"/>
                    <a:pt x="933" y="853"/>
                    <a:pt x="933" y="853"/>
                  </a:cubicBezTo>
                  <a:lnTo>
                    <a:pt x="933" y="763"/>
                  </a:lnTo>
                  <a:close/>
                </a:path>
              </a:pathLst>
            </a:custGeom>
            <a:solidFill>
              <a:srgbClr val="1781E3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endParaRPr>
            </a:p>
          </p:txBody>
        </p:sp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9FC01A9A-A0E0-495D-B447-1745915872B2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l="21329" t="24319"/>
            <a:stretch/>
          </p:blipFill>
          <p:spPr bwMode="gray">
            <a:xfrm>
              <a:off x="6746827" y="3301096"/>
              <a:ext cx="339860" cy="326939"/>
            </a:xfrm>
            <a:prstGeom prst="rect">
              <a:avLst/>
            </a:prstGeom>
          </p:spPr>
        </p:pic>
      </p:grpSp>
      <p:sp>
        <p:nvSpPr>
          <p:cNvPr id="33" name="Inhaltsplatzhalter 1">
            <a:extLst>
              <a:ext uri="{FF2B5EF4-FFF2-40B4-BE49-F238E27FC236}">
                <a16:creationId xmlns:a16="http://schemas.microsoft.com/office/drawing/2014/main" id="{74CA84D4-29F9-4617-B4BD-53047BA56A5B}"/>
              </a:ext>
            </a:extLst>
          </p:cNvPr>
          <p:cNvSpPr txBox="1">
            <a:spLocks/>
          </p:cNvSpPr>
          <p:nvPr/>
        </p:nvSpPr>
        <p:spPr bwMode="gray">
          <a:xfrm>
            <a:off x="1204816" y="1485000"/>
            <a:ext cx="8059834" cy="576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Mit unserer Plug-and-Play-Hardware und vorkonfigurierten Datensätzen erhalten 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Sie 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Antworten auf alle Ihre Fragen 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– ohne einen komplexen Projektaufsatz.</a:t>
            </a:r>
          </a:p>
        </p:txBody>
      </p:sp>
      <p:sp>
        <p:nvSpPr>
          <p:cNvPr id="47" name="Inhaltsplatzhalter 1">
            <a:extLst>
              <a:ext uri="{FF2B5EF4-FFF2-40B4-BE49-F238E27FC236}">
                <a16:creationId xmlns:a16="http://schemas.microsoft.com/office/drawing/2014/main" id="{5885F8B9-B17C-4162-A311-43990701EE75}"/>
              </a:ext>
            </a:extLst>
          </p:cNvPr>
          <p:cNvSpPr txBox="1">
            <a:spLocks/>
          </p:cNvSpPr>
          <p:nvPr/>
        </p:nvSpPr>
        <p:spPr bwMode="gray">
          <a:xfrm>
            <a:off x="551384" y="3477696"/>
            <a:ext cx="2664000" cy="576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Free Desks</a:t>
            </a:r>
          </a:p>
        </p:txBody>
      </p:sp>
      <p:sp>
        <p:nvSpPr>
          <p:cNvPr id="48" name="Inhaltsplatzhalter 1">
            <a:extLst>
              <a:ext uri="{FF2B5EF4-FFF2-40B4-BE49-F238E27FC236}">
                <a16:creationId xmlns:a16="http://schemas.microsoft.com/office/drawing/2014/main" id="{3DD70D44-C2A3-4066-93E3-8613A1F6EAD8}"/>
              </a:ext>
            </a:extLst>
          </p:cNvPr>
          <p:cNvSpPr txBox="1">
            <a:spLocks/>
          </p:cNvSpPr>
          <p:nvPr/>
        </p:nvSpPr>
        <p:spPr bwMode="gray">
          <a:xfrm>
            <a:off x="3143820" y="3477696"/>
            <a:ext cx="2664000" cy="576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Service Button</a:t>
            </a:r>
          </a:p>
        </p:txBody>
      </p:sp>
      <p:sp>
        <p:nvSpPr>
          <p:cNvPr id="49" name="Inhaltsplatzhalter 1">
            <a:extLst>
              <a:ext uri="{FF2B5EF4-FFF2-40B4-BE49-F238E27FC236}">
                <a16:creationId xmlns:a16="http://schemas.microsoft.com/office/drawing/2014/main" id="{69953DC0-7F1C-4E9B-8FFA-8325D50EBAF3}"/>
              </a:ext>
            </a:extLst>
          </p:cNvPr>
          <p:cNvSpPr txBox="1">
            <a:spLocks/>
          </p:cNvSpPr>
          <p:nvPr/>
        </p:nvSpPr>
        <p:spPr bwMode="gray">
          <a:xfrm>
            <a:off x="3143820" y="5277896"/>
            <a:ext cx="2664000" cy="576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Alarm in Case of</a:t>
            </a:r>
            <a:b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</a:b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Object Movement</a:t>
            </a:r>
          </a:p>
        </p:txBody>
      </p:sp>
      <p:sp>
        <p:nvSpPr>
          <p:cNvPr id="50" name="Inhaltsplatzhalter 1">
            <a:extLst>
              <a:ext uri="{FF2B5EF4-FFF2-40B4-BE49-F238E27FC236}">
                <a16:creationId xmlns:a16="http://schemas.microsoft.com/office/drawing/2014/main" id="{8C4B7BF6-2792-40BA-9857-AD25607C5D65}"/>
              </a:ext>
            </a:extLst>
          </p:cNvPr>
          <p:cNvSpPr txBox="1">
            <a:spLocks/>
          </p:cNvSpPr>
          <p:nvPr/>
        </p:nvSpPr>
        <p:spPr bwMode="gray">
          <a:xfrm>
            <a:off x="551384" y="5277896"/>
            <a:ext cx="2664000" cy="576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Temperature </a:t>
            </a:r>
            <a:b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</a:b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and Humidity</a:t>
            </a:r>
          </a:p>
        </p:txBody>
      </p:sp>
      <p:sp>
        <p:nvSpPr>
          <p:cNvPr id="51" name="Inhaltsplatzhalter 1">
            <a:extLst>
              <a:ext uri="{FF2B5EF4-FFF2-40B4-BE49-F238E27FC236}">
                <a16:creationId xmlns:a16="http://schemas.microsoft.com/office/drawing/2014/main" id="{76A18D84-01CB-44DD-A0C2-5E1CF3BF01DD}"/>
              </a:ext>
            </a:extLst>
          </p:cNvPr>
          <p:cNvSpPr txBox="1">
            <a:spLocks/>
          </p:cNvSpPr>
          <p:nvPr/>
        </p:nvSpPr>
        <p:spPr bwMode="gray">
          <a:xfrm>
            <a:off x="5736256" y="3477696"/>
            <a:ext cx="2664000" cy="576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Door Click</a:t>
            </a:r>
          </a:p>
        </p:txBody>
      </p:sp>
      <p:pic>
        <p:nvPicPr>
          <p:cNvPr id="12" name="Grafik 11" descr="Ein Bild, das Person, Mann, drinnen, stehend enthält.&#10;&#10;Automatisch generierte Beschreibung">
            <a:extLst>
              <a:ext uri="{FF2B5EF4-FFF2-40B4-BE49-F238E27FC236}">
                <a16:creationId xmlns:a16="http://schemas.microsoft.com/office/drawing/2014/main" id="{CAE3B92C-98A3-44AC-9A51-3DDB9D83793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4" r="24085"/>
          <a:stretch/>
        </p:blipFill>
        <p:spPr>
          <a:xfrm>
            <a:off x="8592000" y="0"/>
            <a:ext cx="360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hteck 76">
            <a:extLst>
              <a:ext uri="{FF2B5EF4-FFF2-40B4-BE49-F238E27FC236}">
                <a16:creationId xmlns:a16="http://schemas.microsoft.com/office/drawing/2014/main" id="{A103B5E1-50EF-46D2-B270-F264FA692734}"/>
              </a:ext>
            </a:extLst>
          </p:cNvPr>
          <p:cNvSpPr/>
          <p:nvPr/>
        </p:nvSpPr>
        <p:spPr bwMode="gray">
          <a:xfrm>
            <a:off x="4319449" y="0"/>
            <a:ext cx="3810713" cy="6858000"/>
          </a:xfrm>
          <a:prstGeom prst="rect">
            <a:avLst/>
          </a:prstGeom>
          <a:solidFill>
            <a:srgbClr val="DDE3E7"/>
          </a:solidFill>
          <a:ln w="6350">
            <a:solidFill>
              <a:srgbClr val="DDE3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7B28329-A4CE-4DDE-A986-24E84DDEC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Multisense</a:t>
            </a:r>
            <a:br>
              <a:rPr lang="de-CH"/>
            </a:br>
            <a:r>
              <a:rPr lang="de-CH"/>
              <a:t>Demo-Offerte</a:t>
            </a:r>
          </a:p>
        </p:txBody>
      </p:sp>
      <p:sp>
        <p:nvSpPr>
          <p:cNvPr id="12" name="Inhaltsplatzhalter 1">
            <a:extLst>
              <a:ext uri="{FF2B5EF4-FFF2-40B4-BE49-F238E27FC236}">
                <a16:creationId xmlns:a16="http://schemas.microsoft.com/office/drawing/2014/main" id="{D42D0713-1308-4258-8ABC-4BBB5F3F8921}"/>
              </a:ext>
            </a:extLst>
          </p:cNvPr>
          <p:cNvSpPr txBox="1">
            <a:spLocks/>
          </p:cNvSpPr>
          <p:nvPr/>
        </p:nvSpPr>
        <p:spPr bwMode="black">
          <a:xfrm>
            <a:off x="1199455" y="5951203"/>
            <a:ext cx="10513119" cy="432000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108000" anchor="b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Demo-Offering-Packet: CHF 3995.-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exkl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MwST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. 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D9321475-21A6-41D0-A965-291481039BBA}"/>
              </a:ext>
            </a:extLst>
          </p:cNvPr>
          <p:cNvGrpSpPr/>
          <p:nvPr/>
        </p:nvGrpSpPr>
        <p:grpSpPr>
          <a:xfrm>
            <a:off x="4595340" y="1564763"/>
            <a:ext cx="3314336" cy="4202734"/>
            <a:chOff x="1199456" y="1551522"/>
            <a:chExt cx="3314336" cy="4202734"/>
          </a:xfrm>
        </p:grpSpPr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9F1BCF88-0441-4199-B1F8-03C70D54A20B}"/>
                </a:ext>
              </a:extLst>
            </p:cNvPr>
            <p:cNvGrpSpPr/>
            <p:nvPr/>
          </p:nvGrpSpPr>
          <p:grpSpPr>
            <a:xfrm>
              <a:off x="1201587" y="1556792"/>
              <a:ext cx="3312205" cy="432000"/>
              <a:chOff x="1201587" y="981000"/>
              <a:chExt cx="3312205" cy="432000"/>
            </a:xfrm>
          </p:grpSpPr>
          <p:sp>
            <p:nvSpPr>
              <p:cNvPr id="33" name="Inhaltsplatzhalter 1">
                <a:extLst>
                  <a:ext uri="{FF2B5EF4-FFF2-40B4-BE49-F238E27FC236}">
                    <a16:creationId xmlns:a16="http://schemas.microsoft.com/office/drawing/2014/main" id="{491C273E-288A-426F-8541-3151510DB16A}"/>
                  </a:ext>
                </a:extLst>
              </p:cNvPr>
              <p:cNvSpPr txBox="1">
                <a:spLocks/>
              </p:cNvSpPr>
              <p:nvPr/>
            </p:nvSpPr>
            <p:spPr bwMode="black">
              <a:xfrm>
                <a:off x="1201587" y="981000"/>
                <a:ext cx="1800000" cy="432000"/>
              </a:xfrm>
              <a:prstGeom prst="rect">
                <a:avLst/>
              </a:prstGeom>
            </p:spPr>
            <p:txBody>
              <a:bodyPr lIns="0" tIns="0" rIns="0" bIns="108000" anchor="b"/>
              <a:lstStyle>
                <a:lvl1pPr marL="0" indent="0" algn="l" defTabSz="914400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6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de-CH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Hardware</a:t>
                </a:r>
              </a:p>
            </p:txBody>
          </p:sp>
          <p:cxnSp>
            <p:nvCxnSpPr>
              <p:cNvPr id="34" name="Gerader Verbinder 33">
                <a:extLst>
                  <a:ext uri="{FF2B5EF4-FFF2-40B4-BE49-F238E27FC236}">
                    <a16:creationId xmlns:a16="http://schemas.microsoft.com/office/drawing/2014/main" id="{8049F759-0C6E-426C-99B8-835C95E3909B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1201792" y="1413000"/>
                <a:ext cx="3312000" cy="0"/>
              </a:xfrm>
              <a:prstGeom prst="line">
                <a:avLst/>
              </a:prstGeom>
              <a:ln w="28575">
                <a:solidFill>
                  <a:srgbClr val="1781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4" name="Bild 8">
              <a:extLst>
                <a:ext uri="{FF2B5EF4-FFF2-40B4-BE49-F238E27FC236}">
                  <a16:creationId xmlns:a16="http://schemas.microsoft.com/office/drawing/2014/main" id="{038BD2F2-EB37-40B6-828B-54956030E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lumMod val="20000"/>
                  <a:lumOff val="8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513277" y="2193677"/>
              <a:ext cx="684359" cy="1352616"/>
            </a:xfrm>
            <a:prstGeom prst="rect">
              <a:avLst/>
            </a:prstGeom>
          </p:spPr>
        </p:pic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1164B979-A62E-4331-9F7E-856F5E699DB9}"/>
                </a:ext>
              </a:extLst>
            </p:cNvPr>
            <p:cNvGrpSpPr/>
            <p:nvPr/>
          </p:nvGrpSpPr>
          <p:grpSpPr>
            <a:xfrm>
              <a:off x="1199456" y="3693794"/>
              <a:ext cx="3312000" cy="2060462"/>
              <a:chOff x="1199456" y="3693794"/>
              <a:chExt cx="3312000" cy="2060462"/>
            </a:xfrm>
          </p:grpSpPr>
          <p:sp>
            <p:nvSpPr>
              <p:cNvPr id="50" name="Inhaltsplatzhalter 1">
                <a:extLst>
                  <a:ext uri="{FF2B5EF4-FFF2-40B4-BE49-F238E27FC236}">
                    <a16:creationId xmlns:a16="http://schemas.microsoft.com/office/drawing/2014/main" id="{B84FA2D7-AE17-4EFD-AC37-06DC139D590B}"/>
                  </a:ext>
                </a:extLst>
              </p:cNvPr>
              <p:cNvSpPr txBox="1">
                <a:spLocks/>
              </p:cNvSpPr>
              <p:nvPr/>
            </p:nvSpPr>
            <p:spPr bwMode="black">
              <a:xfrm>
                <a:off x="1199456" y="3693794"/>
                <a:ext cx="3312000" cy="614948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0" indent="0" algn="l" defTabSz="914400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6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de-DE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Multisense-Device </a:t>
                </a:r>
                <a:br>
                  <a:rPr kumimoji="0" lang="de-DE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</a:br>
                <a:r>
                  <a:rPr kumimoji="0" lang="de-DE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in 5 Modi nach Wahl </a:t>
                </a:r>
                <a:r>
                  <a: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(änderbar)</a:t>
                </a:r>
              </a:p>
            </p:txBody>
          </p:sp>
          <p:sp>
            <p:nvSpPr>
              <p:cNvPr id="6" name="Inhaltsplatzhalter 4">
                <a:extLst>
                  <a:ext uri="{FF2B5EF4-FFF2-40B4-BE49-F238E27FC236}">
                    <a16:creationId xmlns:a16="http://schemas.microsoft.com/office/drawing/2014/main" id="{E2E322F1-EDF6-4CE1-9BBD-068019965D5B}"/>
                  </a:ext>
                </a:extLst>
              </p:cNvPr>
              <p:cNvSpPr txBox="1">
                <a:spLocks/>
              </p:cNvSpPr>
              <p:nvPr/>
            </p:nvSpPr>
            <p:spPr bwMode="black">
              <a:xfrm>
                <a:off x="1994476" y="4380750"/>
                <a:ext cx="2171124" cy="1373506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6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CH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Druckknopf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CH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Temperatur- und relative Luftfeuchtigkeitsmonitoring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CH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Arbeitsplatzbelegung (Vibration) 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CH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Magnetzähler (Reed Schalter) 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CH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Bewegungszähler (Vibration)</a:t>
                </a:r>
                <a:endParaRPr kumimoji="0" lang="de-CH" sz="14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endParaRPr>
              </a:p>
            </p:txBody>
          </p:sp>
          <p:cxnSp>
            <p:nvCxnSpPr>
              <p:cNvPr id="57" name="Gerader Verbinder 56">
                <a:extLst>
                  <a:ext uri="{FF2B5EF4-FFF2-40B4-BE49-F238E27FC236}">
                    <a16:creationId xmlns:a16="http://schemas.microsoft.com/office/drawing/2014/main" id="{D48A5E20-06FB-4C63-930A-C37FE8D63B3A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1200727" y="4309964"/>
                <a:ext cx="3309216" cy="0"/>
              </a:xfrm>
              <a:prstGeom prst="line">
                <a:avLst/>
              </a:prstGeom>
              <a:ln w="63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Inhaltsplatzhalter 1">
              <a:extLst>
                <a:ext uri="{FF2B5EF4-FFF2-40B4-BE49-F238E27FC236}">
                  <a16:creationId xmlns:a16="http://schemas.microsoft.com/office/drawing/2014/main" id="{BDABAEA7-6775-4B6F-A8E9-6CBCE86FF720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2064320" y="1551522"/>
              <a:ext cx="950286" cy="432000"/>
            </a:xfrm>
            <a:prstGeom prst="rect">
              <a:avLst/>
            </a:prstGeom>
          </p:spPr>
          <p:txBody>
            <a:bodyPr lIns="0" tIns="0" rIns="0" bIns="108000" anchor="b"/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CH" sz="16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rPr>
                <a:t>: 10 Stück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4055D223-E96E-4006-B80E-893D1818561A}"/>
              </a:ext>
            </a:extLst>
          </p:cNvPr>
          <p:cNvGrpSpPr/>
          <p:nvPr/>
        </p:nvGrpSpPr>
        <p:grpSpPr>
          <a:xfrm>
            <a:off x="1199455" y="1564763"/>
            <a:ext cx="2974975" cy="4206608"/>
            <a:chOff x="8737600" y="1547648"/>
            <a:chExt cx="2974975" cy="4206608"/>
          </a:xfrm>
        </p:grpSpPr>
        <p:cxnSp>
          <p:nvCxnSpPr>
            <p:cNvPr id="49" name="Gerader Verbinder 48">
              <a:extLst>
                <a:ext uri="{FF2B5EF4-FFF2-40B4-BE49-F238E27FC236}">
                  <a16:creationId xmlns:a16="http://schemas.microsoft.com/office/drawing/2014/main" id="{661C3764-91EE-4D21-B721-928584D33358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8760501" y="1988792"/>
              <a:ext cx="2952000" cy="0"/>
            </a:xfrm>
            <a:prstGeom prst="line">
              <a:avLst/>
            </a:prstGeom>
            <a:ln w="28575">
              <a:solidFill>
                <a:srgbClr val="0EABA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09B0B1DA-F71F-440F-8F4B-D065EE4DBA9A}"/>
                </a:ext>
              </a:extLst>
            </p:cNvPr>
            <p:cNvGrpSpPr/>
            <p:nvPr/>
          </p:nvGrpSpPr>
          <p:grpSpPr>
            <a:xfrm>
              <a:off x="8737600" y="3693794"/>
              <a:ext cx="2974975" cy="2060462"/>
              <a:chOff x="8737600" y="3693794"/>
              <a:chExt cx="2974975" cy="2060462"/>
            </a:xfrm>
          </p:grpSpPr>
          <p:sp>
            <p:nvSpPr>
              <p:cNvPr id="54" name="Inhaltsplatzhalter 1">
                <a:extLst>
                  <a:ext uri="{FF2B5EF4-FFF2-40B4-BE49-F238E27FC236}">
                    <a16:creationId xmlns:a16="http://schemas.microsoft.com/office/drawing/2014/main" id="{A8B273B3-0312-4B19-AC2A-79EC280AC62B}"/>
                  </a:ext>
                </a:extLst>
              </p:cNvPr>
              <p:cNvSpPr txBox="1">
                <a:spLocks/>
              </p:cNvSpPr>
              <p:nvPr/>
            </p:nvSpPr>
            <p:spPr bwMode="black">
              <a:xfrm>
                <a:off x="8760296" y="3693794"/>
                <a:ext cx="2952279" cy="619588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0" indent="0" algn="l" defTabSz="914400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6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de-DE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Halbtägiger Workshop</a:t>
                </a:r>
              </a:p>
            </p:txBody>
          </p:sp>
          <p:sp>
            <p:nvSpPr>
              <p:cNvPr id="58" name="Inhaltsplatzhalter 4">
                <a:extLst>
                  <a:ext uri="{FF2B5EF4-FFF2-40B4-BE49-F238E27FC236}">
                    <a16:creationId xmlns:a16="http://schemas.microsoft.com/office/drawing/2014/main" id="{ADF7D2B2-181F-43A3-AF20-DC18DAE87282}"/>
                  </a:ext>
                </a:extLst>
              </p:cNvPr>
              <p:cNvSpPr txBox="1">
                <a:spLocks/>
              </p:cNvSpPr>
              <p:nvPr/>
            </p:nvSpPr>
            <p:spPr bwMode="black">
              <a:xfrm>
                <a:off x="9336296" y="4380750"/>
                <a:ext cx="2171124" cy="1373506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6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Design der </a:t>
                </a:r>
                <a:r>
                  <a:rPr kumimoji="0" lang="en-US" sz="11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Anwendungsfälle</a:t>
                </a: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endParaRP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Business Case </a:t>
                </a:r>
                <a:r>
                  <a:rPr kumimoji="0" lang="en-US" sz="11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Erstellung</a:t>
                </a: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 </a:t>
                </a:r>
              </a:p>
            </p:txBody>
          </p:sp>
          <p:cxnSp>
            <p:nvCxnSpPr>
              <p:cNvPr id="59" name="Gerader Verbinder 58">
                <a:extLst>
                  <a:ext uri="{FF2B5EF4-FFF2-40B4-BE49-F238E27FC236}">
                    <a16:creationId xmlns:a16="http://schemas.microsoft.com/office/drawing/2014/main" id="{EBF8756A-C44B-42C8-9EF4-4570A92BBB82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8737600" y="4309961"/>
                <a:ext cx="2974975" cy="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Inhaltsplatzhalter 1">
              <a:extLst>
                <a:ext uri="{FF2B5EF4-FFF2-40B4-BE49-F238E27FC236}">
                  <a16:creationId xmlns:a16="http://schemas.microsoft.com/office/drawing/2014/main" id="{A2AAE34A-097A-4C7F-8C3E-E6EDAB67088E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8760296" y="1547648"/>
              <a:ext cx="1800000" cy="432000"/>
            </a:xfrm>
            <a:prstGeom prst="rect">
              <a:avLst/>
            </a:prstGeom>
          </p:spPr>
          <p:txBody>
            <a:bodyPr lIns="0" tIns="0" rIns="0" bIns="108000" anchor="b"/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CH" sz="16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rPr>
                <a:t>Workshop</a:t>
              </a:r>
            </a:p>
          </p:txBody>
        </p:sp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EB1D098E-CD3F-4AA9-846D-551ECB995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14434" y="2373745"/>
              <a:ext cx="1096755" cy="1096755"/>
            </a:xfrm>
            <a:prstGeom prst="rect">
              <a:avLst/>
            </a:prstGeom>
          </p:spPr>
        </p:pic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BFDA8E91-0F5B-40AA-9FA6-F9923B1745A8}"/>
              </a:ext>
            </a:extLst>
          </p:cNvPr>
          <p:cNvGrpSpPr/>
          <p:nvPr/>
        </p:nvGrpSpPr>
        <p:grpSpPr>
          <a:xfrm>
            <a:off x="7847716" y="1565448"/>
            <a:ext cx="4000684" cy="4256692"/>
            <a:chOff x="4305878" y="1550496"/>
            <a:chExt cx="4000684" cy="4256692"/>
          </a:xfrm>
        </p:grpSpPr>
        <p:sp>
          <p:nvSpPr>
            <p:cNvPr id="38" name="Inhaltsplatzhalter 1">
              <a:extLst>
                <a:ext uri="{FF2B5EF4-FFF2-40B4-BE49-F238E27FC236}">
                  <a16:creationId xmlns:a16="http://schemas.microsoft.com/office/drawing/2014/main" id="{2F686DC9-ACB8-434D-B5BA-2E787A13AD8A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4799856" y="1556792"/>
              <a:ext cx="3312000" cy="432000"/>
            </a:xfrm>
            <a:prstGeom prst="rect">
              <a:avLst/>
            </a:prstGeom>
          </p:spPr>
          <p:txBody>
            <a:bodyPr lIns="0" tIns="0" rIns="0" bIns="108000" anchor="b"/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rPr>
                <a:t>Service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endParaRPr>
            </a:p>
          </p:txBody>
        </p:sp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9FFA9A24-129E-48EB-8CFB-FE5078CB4073}"/>
                </a:ext>
              </a:extLst>
            </p:cNvPr>
            <p:cNvGrpSpPr/>
            <p:nvPr/>
          </p:nvGrpSpPr>
          <p:grpSpPr>
            <a:xfrm>
              <a:off x="5772365" y="2363428"/>
              <a:ext cx="2267851" cy="1239503"/>
              <a:chOff x="3672080" y="3291372"/>
              <a:chExt cx="2092463" cy="1102160"/>
            </a:xfrm>
          </p:grpSpPr>
          <p:pic>
            <p:nvPicPr>
              <p:cNvPr id="36" name="Picture 2">
                <a:extLst>
                  <a:ext uri="{FF2B5EF4-FFF2-40B4-BE49-F238E27FC236}">
                    <a16:creationId xmlns:a16="http://schemas.microsoft.com/office/drawing/2014/main" id="{B3B29728-49E4-4FD7-9CEA-C946F26FCE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098" t="15627" r="6164" b="1961"/>
              <a:stretch/>
            </p:blipFill>
            <p:spPr bwMode="gray">
              <a:xfrm>
                <a:off x="3672080" y="3291372"/>
                <a:ext cx="2092463" cy="1102160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59">
                <a:extLst>
                  <a:ext uri="{FF2B5EF4-FFF2-40B4-BE49-F238E27FC236}">
                    <a16:creationId xmlns:a16="http://schemas.microsoft.com/office/drawing/2014/main" id="{90C91491-741E-43B7-8996-B90BB783C0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13225" y="3451556"/>
                <a:ext cx="1288536" cy="714044"/>
              </a:xfrm>
              <a:prstGeom prst="rect">
                <a:avLst/>
              </a:prstGeom>
            </p:spPr>
          </p:pic>
        </p:grp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6DF0E8D0-7A2B-4DDF-A83D-FF1314097EFC}"/>
                </a:ext>
              </a:extLst>
            </p:cNvPr>
            <p:cNvSpPr/>
            <p:nvPr/>
          </p:nvSpPr>
          <p:spPr bwMode="gray">
            <a:xfrm>
              <a:off x="4305878" y="2290527"/>
              <a:ext cx="4000684" cy="1404271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endParaRPr>
            </a:p>
          </p:txBody>
        </p:sp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12FBA366-0586-4196-8B33-69C22C178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 bwMode="gray">
            <a:xfrm>
              <a:off x="5231904" y="2651460"/>
              <a:ext cx="746742" cy="746743"/>
            </a:xfrm>
            <a:prstGeom prst="rect">
              <a:avLst/>
            </a:prstGeom>
          </p:spPr>
        </p:pic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3376BBA5-837A-4BAB-8171-711811401646}"/>
                </a:ext>
              </a:extLst>
            </p:cNvPr>
            <p:cNvGrpSpPr/>
            <p:nvPr/>
          </p:nvGrpSpPr>
          <p:grpSpPr>
            <a:xfrm>
              <a:off x="4408405" y="3661828"/>
              <a:ext cx="3703720" cy="2145360"/>
              <a:chOff x="4408405" y="3661828"/>
              <a:chExt cx="3703720" cy="2145360"/>
            </a:xfrm>
          </p:grpSpPr>
          <p:sp>
            <p:nvSpPr>
              <p:cNvPr id="51" name="Inhaltsplatzhalter 1">
                <a:extLst>
                  <a:ext uri="{FF2B5EF4-FFF2-40B4-BE49-F238E27FC236}">
                    <a16:creationId xmlns:a16="http://schemas.microsoft.com/office/drawing/2014/main" id="{738F5373-54DB-4912-864E-A94C744FFC05}"/>
                  </a:ext>
                </a:extLst>
              </p:cNvPr>
              <p:cNvSpPr txBox="1">
                <a:spLocks/>
              </p:cNvSpPr>
              <p:nvPr/>
            </p:nvSpPr>
            <p:spPr bwMode="black">
              <a:xfrm>
                <a:off x="4799856" y="3693793"/>
                <a:ext cx="3312000" cy="2113395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0" indent="0" algn="l" defTabSz="914400" rtl="0" eaLnBrk="1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6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Font typeface="TheSans Swisscom Light" panose="020B0300040303060204" pitchFamily="34" charset="0"/>
                  <a:buChar char="−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24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de-CH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LoRaWAN</a:t>
                </a:r>
                <a:r>
                  <a:rPr kumimoji="0" lang="de-CH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 Konnektivität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24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de-CH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Selbständiges Geräte Management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24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de-CH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Daten-Weiterleitung in Ihr Zielsystem (HTTPS Push)</a:t>
                </a:r>
              </a:p>
            </p:txBody>
          </p:sp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3B1F1D9C-6BA0-42A0-BF39-55F85BFA4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2700000">
                <a:off x="4408405" y="3661828"/>
                <a:ext cx="324066" cy="324066"/>
              </a:xfrm>
              <a:prstGeom prst="rect">
                <a:avLst/>
              </a:prstGeom>
            </p:spPr>
          </p:pic>
          <p:cxnSp>
            <p:nvCxnSpPr>
              <p:cNvPr id="14" name="Gerader Verbinder 13">
                <a:extLst>
                  <a:ext uri="{FF2B5EF4-FFF2-40B4-BE49-F238E27FC236}">
                    <a16:creationId xmlns:a16="http://schemas.microsoft.com/office/drawing/2014/main" id="{A8F377AB-D7C1-42DE-84AA-EB8897995C57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4802909" y="4309961"/>
                <a:ext cx="3309216" cy="0"/>
              </a:xfrm>
              <a:prstGeom prst="line">
                <a:avLst/>
              </a:prstGeom>
              <a:ln w="63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r Verbinder 55">
                <a:extLst>
                  <a:ext uri="{FF2B5EF4-FFF2-40B4-BE49-F238E27FC236}">
                    <a16:creationId xmlns:a16="http://schemas.microsoft.com/office/drawing/2014/main" id="{80BB3C7A-1783-4036-9671-3D1C4CC184AD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4802640" y="4883540"/>
                <a:ext cx="3309216" cy="0"/>
              </a:xfrm>
              <a:prstGeom prst="line">
                <a:avLst/>
              </a:prstGeom>
              <a:ln w="63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Inhaltsplatzhalter 1">
              <a:extLst>
                <a:ext uri="{FF2B5EF4-FFF2-40B4-BE49-F238E27FC236}">
                  <a16:creationId xmlns:a16="http://schemas.microsoft.com/office/drawing/2014/main" id="{E8AE1B9A-9617-42A6-843C-C1E16C50A494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5428041" y="1550496"/>
              <a:ext cx="1284597" cy="432000"/>
            </a:xfrm>
            <a:prstGeom prst="rect">
              <a:avLst/>
            </a:prstGeom>
          </p:spPr>
          <p:txBody>
            <a:bodyPr lIns="0" tIns="0" rIns="0" bIns="108000" anchor="b"/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000" indent="-180000" algn="l" defTabSz="914400" rtl="0" eaLnBrk="1" latinLnBrk="0" hangingPunct="1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Font typeface="TheSans Swisscom Light" panose="020B0300040303060204" pitchFamily="34" charset="0"/>
                <a:buChar char="−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CH" sz="16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rPr>
                <a:t>: 4 Monate</a:t>
              </a:r>
            </a:p>
          </p:txBody>
        </p:sp>
        <p:cxnSp>
          <p:nvCxnSpPr>
            <p:cNvPr id="70" name="Gerader Verbinder 69">
              <a:extLst>
                <a:ext uri="{FF2B5EF4-FFF2-40B4-BE49-F238E27FC236}">
                  <a16:creationId xmlns:a16="http://schemas.microsoft.com/office/drawing/2014/main" id="{23EA96E3-A064-4F1B-AE3D-AB5BBFBE7E0F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800061" y="1988792"/>
              <a:ext cx="3312000" cy="0"/>
            </a:xfrm>
            <a:prstGeom prst="line">
              <a:avLst/>
            </a:prstGeom>
            <a:ln w="28575">
              <a:solidFill>
                <a:srgbClr val="5944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Grafik 41">
            <a:extLst>
              <a:ext uri="{FF2B5EF4-FFF2-40B4-BE49-F238E27FC236}">
                <a16:creationId xmlns:a16="http://schemas.microsoft.com/office/drawing/2014/main" id="{A2AC3941-6CB8-4F42-A59F-98AA2CE078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700000">
            <a:off x="4178708" y="3683474"/>
            <a:ext cx="324066" cy="32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12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F327DD6-9C4C-4113-9FF3-56EFD02F7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Mögliche Bestandteile der Lösung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CE4116B-4535-46F6-B75C-9CEB259B1BF6}"/>
              </a:ext>
            </a:extLst>
          </p:cNvPr>
          <p:cNvSpPr txBox="1"/>
          <p:nvPr/>
        </p:nvSpPr>
        <p:spPr bwMode="gray">
          <a:xfrm>
            <a:off x="1195556" y="2533179"/>
            <a:ext cx="2669320" cy="6165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Elsys Eye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Raumbelegung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pic>
        <p:nvPicPr>
          <p:cNvPr id="3074" name="Picture 2" descr="MultiTech MTCAP-868-001A LoRaWAN Gateway - Axis360 LoRa Sensors">
            <a:extLst>
              <a:ext uri="{FF2B5EF4-FFF2-40B4-BE49-F238E27FC236}">
                <a16:creationId xmlns:a16="http://schemas.microsoft.com/office/drawing/2014/main" id="{5E108C33-391C-45FB-861D-9EA5C7508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927" y="2343965"/>
            <a:ext cx="1051374" cy="70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EE18BC37-9C5D-41D4-B8AC-249AE7F42EAC}"/>
              </a:ext>
            </a:extLst>
          </p:cNvPr>
          <p:cNvSpPr txBox="1"/>
          <p:nvPr/>
        </p:nvSpPr>
        <p:spPr bwMode="gray">
          <a:xfrm>
            <a:off x="3016647" y="3101377"/>
            <a:ext cx="2958619" cy="64328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LPN Indoor Gateway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Für die Innenabdeckung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225058EB-7568-4295-B646-678AF1A8570D}"/>
              </a:ext>
            </a:extLst>
          </p:cNvPr>
          <p:cNvCxnSpPr>
            <a:cxnSpLocks/>
          </p:cNvCxnSpPr>
          <p:nvPr/>
        </p:nvCxnSpPr>
        <p:spPr bwMode="gray">
          <a:xfrm>
            <a:off x="2113459" y="2050461"/>
            <a:ext cx="1218328" cy="398255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C75E35F8-0835-4FFE-8115-EDC2EBFC0759}"/>
              </a:ext>
            </a:extLst>
          </p:cNvPr>
          <p:cNvGrpSpPr/>
          <p:nvPr/>
        </p:nvGrpSpPr>
        <p:grpSpPr>
          <a:xfrm>
            <a:off x="5387012" y="2957800"/>
            <a:ext cx="1595392" cy="871968"/>
            <a:chOff x="6624047" y="1653598"/>
            <a:chExt cx="2267851" cy="1239503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8F8F9190-132A-4BEB-A3BF-01BD4BC108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98" t="15627" r="6164" b="1961"/>
            <a:stretch/>
          </p:blipFill>
          <p:spPr bwMode="gray">
            <a:xfrm>
              <a:off x="6624047" y="1653598"/>
              <a:ext cx="2267851" cy="123950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59">
              <a:extLst>
                <a:ext uri="{FF2B5EF4-FFF2-40B4-BE49-F238E27FC236}">
                  <a16:creationId xmlns:a16="http://schemas.microsoft.com/office/drawing/2014/main" id="{8BA2A255-37DD-41D9-BC70-769B3A2AF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0550" y="1833743"/>
              <a:ext cx="1396540" cy="803023"/>
            </a:xfrm>
            <a:prstGeom prst="rect">
              <a:avLst/>
            </a:prstGeom>
          </p:spPr>
        </p:pic>
      </p:grpSp>
      <p:sp>
        <p:nvSpPr>
          <p:cNvPr id="34" name="Textfeld 33">
            <a:extLst>
              <a:ext uri="{FF2B5EF4-FFF2-40B4-BE49-F238E27FC236}">
                <a16:creationId xmlns:a16="http://schemas.microsoft.com/office/drawing/2014/main" id="{0FD251CD-E01A-4C4F-B1B1-0D948CC4EAE5}"/>
              </a:ext>
            </a:extLst>
          </p:cNvPr>
          <p:cNvSpPr txBox="1"/>
          <p:nvPr/>
        </p:nvSpPr>
        <p:spPr bwMode="gray">
          <a:xfrm>
            <a:off x="4942021" y="4084123"/>
            <a:ext cx="2958619" cy="12895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Device Service Hub (DSH)</a:t>
            </a:r>
          </a:p>
          <a:p>
            <a:pPr marL="285750" marR="0" lvl="0" indent="-1920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Verwaltung der Multisense Geräte</a:t>
            </a:r>
          </a:p>
          <a:p>
            <a:pPr marL="285750" marR="0" lvl="0" indent="-1920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Definition der Zonen</a:t>
            </a:r>
          </a:p>
          <a:p>
            <a:pPr marL="285750" marR="0" lvl="0" indent="-1920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Alarme für nicht funktionierende Geräte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D3E53007-8615-407E-95C1-8A5F582D6E8D}"/>
              </a:ext>
            </a:extLst>
          </p:cNvPr>
          <p:cNvSpPr txBox="1"/>
          <p:nvPr/>
        </p:nvSpPr>
        <p:spPr bwMode="gray">
          <a:xfrm>
            <a:off x="1199456" y="5283383"/>
            <a:ext cx="2088107" cy="64328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Multisense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Belegungsmessung Einzelplätze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87E86267-3EE0-40F9-B710-3EA2E4A300A3}"/>
              </a:ext>
            </a:extLst>
          </p:cNvPr>
          <p:cNvCxnSpPr>
            <a:cxnSpLocks/>
          </p:cNvCxnSpPr>
          <p:nvPr/>
        </p:nvCxnSpPr>
        <p:spPr bwMode="gray">
          <a:xfrm>
            <a:off x="7124757" y="3429000"/>
            <a:ext cx="1538543" cy="701435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>
            <a:extLst>
              <a:ext uri="{FF2B5EF4-FFF2-40B4-BE49-F238E27FC236}">
                <a16:creationId xmlns:a16="http://schemas.microsoft.com/office/drawing/2014/main" id="{8DCEB9B5-84FA-42C0-B5F1-D349C014AE71}"/>
              </a:ext>
            </a:extLst>
          </p:cNvPr>
          <p:cNvSpPr txBox="1"/>
          <p:nvPr/>
        </p:nvSpPr>
        <p:spPr bwMode="gray">
          <a:xfrm>
            <a:off x="2622577" y="4087595"/>
            <a:ext cx="2958619" cy="64328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1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LoRaWAN</a:t>
            </a: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21FF25A7-99BF-4D85-84B3-AD046FCFD553}"/>
              </a:ext>
            </a:extLst>
          </p:cNvPr>
          <p:cNvSpPr txBox="1"/>
          <p:nvPr/>
        </p:nvSpPr>
        <p:spPr bwMode="gray">
          <a:xfrm>
            <a:off x="7798858" y="3487148"/>
            <a:ext cx="559788" cy="64328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LTE</a:t>
            </a: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A8BE6DA4-1EB5-4D4E-A85C-1107F243A18A}"/>
              </a:ext>
            </a:extLst>
          </p:cNvPr>
          <p:cNvCxnSpPr>
            <a:cxnSpLocks/>
          </p:cNvCxnSpPr>
          <p:nvPr/>
        </p:nvCxnSpPr>
        <p:spPr bwMode="gray">
          <a:xfrm flipV="1">
            <a:off x="6982404" y="1672448"/>
            <a:ext cx="1018031" cy="1256278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 descr="https://www.elsys.se/shop/wp-content/uploads/sites/4/2018/03/sound4_1.png">
            <a:extLst>
              <a:ext uri="{FF2B5EF4-FFF2-40B4-BE49-F238E27FC236}">
                <a16:creationId xmlns:a16="http://schemas.microsoft.com/office/drawing/2014/main" id="{1F8ED9DA-9755-4A77-A47F-64D75005B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5990" y="1490570"/>
            <a:ext cx="896076" cy="90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s://northeurope1-mediap.svc.ms/transform/thumbnail?provider=spo&amp;inputFormat=png&amp;cs=fFNQTw&amp;docid=https%3A%2F%2Fswisscom.sharepoint.com%3A443%2F_api%2Fv2.0%2Fdrives%2Fb!LYOYi0dA8Eyd-_xZ_4XTxJ78349LgA9MvHUnNoGl4qQdm_WJQNRXRrbahIoPk5pz%2Fitems%2F017ZZ5DOSZMGJUIP6PRRAYWDV6X27T3EOF%3Fversion%3DPublished&amp;access_token=eyJ0eXAiOiJKV1QiLCJhbGciOiJub25lIn0.eyJhdWQiOiIwMDAwMDAwMy0wMDAwLTBmZjEtY2UwMC0wMDAwMDAwMDAwMDAvc3dpc3Njb20uc2hhcmVwb2ludC5jb21AMzY0ZTViODctYzFjNy00MjBkLTliZWUtYzM1ZDE5YjU1N2ExIiwiaXNzIjoiMDAwMDAwMDMtMDAwMC0wZmYxLWNlMDAtMDAwMDAwMDAwMDAwIiwibmJmIjoiMTYwMTI5NDQwMCIsImV4cCI6IjE2MDEzMTYwMDAiLCJlbmRwb2ludHVybCI6InJyRUFnWnFHd0VwVzBJWnlYMHZxRGt5eTNhUXNjMEJFbTl6ZHVkemxwRG89IiwiZW5kcG9pbnR1cmxMZW5ndGgiOiIxMTUiLCJpc2xvb3BiYWNrIjoiVHJ1ZSIsInZlciI6Imhhc2hlZHByb29mdG9rZW4iLCJzaXRlaWQiOiJPR0k1T0Rnek1tUXROREEwTnkwMFkyWXdMVGxrWm1JdFptTTFPV1ptT0RWa00yTTAiLCJzaWduaW5fc3RhdGUiOiJbXCJrbXNpXCJdIiwibmFtZWlkIjoiMCMuZnxtZW1iZXJzaGlwfGNyaXN0aW5hLmJ1Y2hlckBzd2lzc2NvbS5jb20iLCJuaWkiOiJtaWNyb3NvZnQuc2hhcmVwb2ludCIsImlzdXNlciI6InRydWUiLCJjYWNoZWtleSI6IjBoLmZ8bWVtYmVyc2hpcHwxMDAzM2ZmZmFkNjc2M2Y4QGxpdmUuY29tIiwidHQiOiIwIiwidXNlUGVyc2lzdGVudENvb2tpZSI6IjMifQ.OWdJamw0VHBxcUFnWGRtcEpQa3ZHZkVwRm1MeHN4UXl3enc3UmJwQWJxST0&amp;encodeFailures=1&amp;srcWidth=&amp;srcHeight=&amp;width=773&amp;height=1147&amp;action=Access">
            <a:extLst>
              <a:ext uri="{FF2B5EF4-FFF2-40B4-BE49-F238E27FC236}">
                <a16:creationId xmlns:a16="http://schemas.microsoft.com/office/drawing/2014/main" id="{AE489C3E-A9E4-45BB-9EF6-6A171146E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953" y="3934678"/>
            <a:ext cx="919667" cy="136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7F780563-4FE0-481B-A73A-4346ED6B05B4}"/>
              </a:ext>
            </a:extLst>
          </p:cNvPr>
          <p:cNvGrpSpPr/>
          <p:nvPr/>
        </p:nvGrpSpPr>
        <p:grpSpPr>
          <a:xfrm>
            <a:off x="8663300" y="3456865"/>
            <a:ext cx="926495" cy="2896133"/>
            <a:chOff x="1833482" y="3676516"/>
            <a:chExt cx="926495" cy="2896133"/>
          </a:xfrm>
        </p:grpSpPr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854C535D-405E-4377-BADF-38A13FF8925C}"/>
                </a:ext>
              </a:extLst>
            </p:cNvPr>
            <p:cNvGrpSpPr/>
            <p:nvPr/>
          </p:nvGrpSpPr>
          <p:grpSpPr>
            <a:xfrm>
              <a:off x="1833482" y="3676516"/>
              <a:ext cx="926495" cy="2896133"/>
              <a:chOff x="1833482" y="3676516"/>
              <a:chExt cx="926495" cy="2896133"/>
            </a:xfrm>
          </p:grpSpPr>
          <p:pic>
            <p:nvPicPr>
              <p:cNvPr id="52" name="Picture 2">
                <a:extLst>
                  <a:ext uri="{FF2B5EF4-FFF2-40B4-BE49-F238E27FC236}">
                    <a16:creationId xmlns:a16="http://schemas.microsoft.com/office/drawing/2014/main" id="{A134ED82-43B3-4F0D-A67B-55D8A96C4B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3482" y="3676516"/>
                <a:ext cx="926495" cy="28961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Rechteck 52">
                <a:extLst>
                  <a:ext uri="{FF2B5EF4-FFF2-40B4-BE49-F238E27FC236}">
                    <a16:creationId xmlns:a16="http://schemas.microsoft.com/office/drawing/2014/main" id="{5CE0A615-236F-4725-99BC-0101D1AED3F1}"/>
                  </a:ext>
                </a:extLst>
              </p:cNvPr>
              <p:cNvSpPr/>
              <p:nvPr/>
            </p:nvSpPr>
            <p:spPr bwMode="gray">
              <a:xfrm>
                <a:off x="2007420" y="3783249"/>
                <a:ext cx="603349" cy="1076952"/>
              </a:xfrm>
              <a:prstGeom prst="rect">
                <a:avLst/>
              </a:prstGeom>
              <a:solidFill>
                <a:srgbClr val="333333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CH" sz="16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endParaRPr>
              </a:p>
            </p:txBody>
          </p:sp>
        </p:grpSp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0843D24C-1B29-4DBA-9E3C-4299C1E1A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18104" y="3820294"/>
              <a:ext cx="563197" cy="1002862"/>
            </a:xfrm>
            <a:prstGeom prst="rect">
              <a:avLst/>
            </a:prstGeom>
          </p:spPr>
        </p:pic>
      </p:grpSp>
      <p:sp>
        <p:nvSpPr>
          <p:cNvPr id="54" name="Textfeld 53">
            <a:extLst>
              <a:ext uri="{FF2B5EF4-FFF2-40B4-BE49-F238E27FC236}">
                <a16:creationId xmlns:a16="http://schemas.microsoft.com/office/drawing/2014/main" id="{51AA1C29-B5BE-4636-9F9C-64C22B7578E6}"/>
              </a:ext>
            </a:extLst>
          </p:cNvPr>
          <p:cNvSpPr txBox="1"/>
          <p:nvPr/>
        </p:nvSpPr>
        <p:spPr bwMode="gray">
          <a:xfrm>
            <a:off x="9718298" y="3696679"/>
            <a:ext cx="1993158" cy="24165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Digital Signage Screen plus Ständer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Verbindung über Swisscom LTE Netz</a:t>
            </a:r>
          </a:p>
          <a:p>
            <a:pPr marL="285750" marR="0" lvl="0" indent="-1920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Dynamische Anzeige</a:t>
            </a:r>
          </a:p>
          <a:p>
            <a:pPr marL="285750" marR="0" lvl="0" indent="-1920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Plug &amp; Play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pic>
        <p:nvPicPr>
          <p:cNvPr id="55" name="Grafik 54">
            <a:extLst>
              <a:ext uri="{FF2B5EF4-FFF2-40B4-BE49-F238E27FC236}">
                <a16:creationId xmlns:a16="http://schemas.microsoft.com/office/drawing/2014/main" id="{EBC96AA4-B45E-47CC-B8C4-13212AB3D0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8752" y="950522"/>
            <a:ext cx="3528700" cy="540048"/>
          </a:xfrm>
          <a:prstGeom prst="rect">
            <a:avLst/>
          </a:prstGeom>
        </p:spPr>
      </p:pic>
      <p:cxnSp>
        <p:nvCxnSpPr>
          <p:cNvPr id="56" name="Gerade Verbindung mit Pfeil 55">
            <a:extLst>
              <a:ext uri="{FF2B5EF4-FFF2-40B4-BE49-F238E27FC236}">
                <a16:creationId xmlns:a16="http://schemas.microsoft.com/office/drawing/2014/main" id="{7CAC6991-C361-4E79-BE5E-8D380F563AA6}"/>
              </a:ext>
            </a:extLst>
          </p:cNvPr>
          <p:cNvCxnSpPr>
            <a:cxnSpLocks/>
          </p:cNvCxnSpPr>
          <p:nvPr/>
        </p:nvCxnSpPr>
        <p:spPr bwMode="gray">
          <a:xfrm flipV="1">
            <a:off x="2106019" y="3734262"/>
            <a:ext cx="1233208" cy="575278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feld 56">
            <a:extLst>
              <a:ext uri="{FF2B5EF4-FFF2-40B4-BE49-F238E27FC236}">
                <a16:creationId xmlns:a16="http://schemas.microsoft.com/office/drawing/2014/main" id="{E1C2F71E-8F8C-4AC0-A716-8F4926BE93B7}"/>
              </a:ext>
            </a:extLst>
          </p:cNvPr>
          <p:cNvSpPr txBox="1"/>
          <p:nvPr/>
        </p:nvSpPr>
        <p:spPr bwMode="gray">
          <a:xfrm>
            <a:off x="2530216" y="1828819"/>
            <a:ext cx="2958619" cy="52375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1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LoRaWAN</a:t>
            </a: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cxnSp>
        <p:nvCxnSpPr>
          <p:cNvPr id="58" name="Gerade Verbindung mit Pfeil 57">
            <a:extLst>
              <a:ext uri="{FF2B5EF4-FFF2-40B4-BE49-F238E27FC236}">
                <a16:creationId xmlns:a16="http://schemas.microsoft.com/office/drawing/2014/main" id="{486C3EFF-15ED-48D7-A536-910C8761BE20}"/>
              </a:ext>
            </a:extLst>
          </p:cNvPr>
          <p:cNvCxnSpPr>
            <a:cxnSpLocks/>
          </p:cNvCxnSpPr>
          <p:nvPr/>
        </p:nvCxnSpPr>
        <p:spPr bwMode="gray">
          <a:xfrm>
            <a:off x="4587691" y="2816172"/>
            <a:ext cx="847917" cy="24059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feld 58">
            <a:extLst>
              <a:ext uri="{FF2B5EF4-FFF2-40B4-BE49-F238E27FC236}">
                <a16:creationId xmlns:a16="http://schemas.microsoft.com/office/drawing/2014/main" id="{5D609968-D757-4252-9294-6F8F0CD80E32}"/>
              </a:ext>
            </a:extLst>
          </p:cNvPr>
          <p:cNvSpPr txBox="1"/>
          <p:nvPr/>
        </p:nvSpPr>
        <p:spPr bwMode="gray">
          <a:xfrm>
            <a:off x="8238987" y="1633834"/>
            <a:ext cx="3673379" cy="12895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600" b="1" dirty="0">
                <a:solidFill>
                  <a:srgbClr val="333333"/>
                </a:solidFill>
                <a:latin typeface="TheSans Swisscom Light"/>
              </a:rPr>
              <a:t>OLDFUTURE</a:t>
            </a:r>
            <a:r>
              <a:rPr kumimoji="0" lang="de-CH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 DSH</a:t>
            </a:r>
          </a:p>
          <a:p>
            <a:pPr marL="285750" marR="0" lvl="0" indent="-1920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Einfaches </a:t>
            </a:r>
            <a:r>
              <a:rPr kumimoji="0" lang="de-CH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Dashboarding</a:t>
            </a: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 der einzelnen Arbeitsplätze und Räume</a:t>
            </a:r>
          </a:p>
          <a:p>
            <a:pPr marL="285750" marR="0" lvl="0" indent="-1920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Daten können pro Arbeitsplatz/Raum als CSV Datei heruntergeladen werden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15" name="AutoShape 2" descr="Download Office Forms (Microsoft Forms) Logo in SVG Vector or PNG File  Format - Logo.wine">
            <a:extLst>
              <a:ext uri="{FF2B5EF4-FFF2-40B4-BE49-F238E27FC236}">
                <a16:creationId xmlns:a16="http://schemas.microsoft.com/office/drawing/2014/main" id="{8552A98C-C2FC-43FC-A826-C7FA897F15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19" name="AutoShape 8" descr="Download Office Forms (Microsoft Forms) Logo in SVG Vector or PNG File  Format - Logo.wine">
            <a:extLst>
              <a:ext uri="{FF2B5EF4-FFF2-40B4-BE49-F238E27FC236}">
                <a16:creationId xmlns:a16="http://schemas.microsoft.com/office/drawing/2014/main" id="{301841C8-45CB-4C7A-A654-ECB2FEA576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cxnSp>
        <p:nvCxnSpPr>
          <p:cNvPr id="60" name="Gerade Verbindung mit Pfeil 59">
            <a:extLst>
              <a:ext uri="{FF2B5EF4-FFF2-40B4-BE49-F238E27FC236}">
                <a16:creationId xmlns:a16="http://schemas.microsoft.com/office/drawing/2014/main" id="{91F3FA19-05AB-4808-B069-E2DF26CCB44B}"/>
              </a:ext>
            </a:extLst>
          </p:cNvPr>
          <p:cNvCxnSpPr>
            <a:cxnSpLocks/>
          </p:cNvCxnSpPr>
          <p:nvPr/>
        </p:nvCxnSpPr>
        <p:spPr bwMode="gray">
          <a:xfrm>
            <a:off x="5109235" y="2050461"/>
            <a:ext cx="618153" cy="775679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feld 60">
            <a:extLst>
              <a:ext uri="{FF2B5EF4-FFF2-40B4-BE49-F238E27FC236}">
                <a16:creationId xmlns:a16="http://schemas.microsoft.com/office/drawing/2014/main" id="{B95B0005-D9D4-4171-8256-54AD64C210E5}"/>
              </a:ext>
            </a:extLst>
          </p:cNvPr>
          <p:cNvSpPr txBox="1"/>
          <p:nvPr/>
        </p:nvSpPr>
        <p:spPr bwMode="gray">
          <a:xfrm>
            <a:off x="5255222" y="1103921"/>
            <a:ext cx="1595393" cy="8870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Mobile Service Request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BE052AA-F1DB-4171-B036-2CB7736106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5914" y="981995"/>
            <a:ext cx="847987" cy="84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19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8F42963-8C83-094D-BFF9-CD9520BDC78B}"/>
              </a:ext>
            </a:extLst>
          </p:cNvPr>
          <p:cNvSpPr txBox="1"/>
          <p:nvPr/>
        </p:nvSpPr>
        <p:spPr>
          <a:xfrm>
            <a:off x="3632848" y="2511132"/>
            <a:ext cx="3233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Arbeitsplatz Identifizierung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C3ED511-3372-3A4F-93E8-87151C1C6FA4}"/>
              </a:ext>
            </a:extLst>
          </p:cNvPr>
          <p:cNvSpPr txBox="1"/>
          <p:nvPr/>
        </p:nvSpPr>
        <p:spPr>
          <a:xfrm>
            <a:off x="3898305" y="3068180"/>
            <a:ext cx="300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Arbeitsplatzreservierung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BC87FA2-90B5-2748-9BA3-5A3691A8338B}"/>
              </a:ext>
            </a:extLst>
          </p:cNvPr>
          <p:cNvSpPr txBox="1"/>
          <p:nvPr/>
        </p:nvSpPr>
        <p:spPr>
          <a:xfrm>
            <a:off x="3898305" y="3437512"/>
            <a:ext cx="293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Check-In für Mitarbeiter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1F898E9-26C0-E54D-B9AC-C49B71F3BC1B}"/>
              </a:ext>
            </a:extLst>
          </p:cNvPr>
          <p:cNvSpPr txBox="1"/>
          <p:nvPr/>
        </p:nvSpPr>
        <p:spPr>
          <a:xfrm>
            <a:off x="3898305" y="3806844"/>
            <a:ext cx="317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Andere Mitarbeiter finden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346D88-FEB9-E246-A96D-DC0111F5ED47}"/>
              </a:ext>
            </a:extLst>
          </p:cNvPr>
          <p:cNvSpPr/>
          <p:nvPr/>
        </p:nvSpPr>
        <p:spPr>
          <a:xfrm>
            <a:off x="3632849" y="3115477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936AF82-D1E3-7F4E-86EC-E14593AD22C0}"/>
              </a:ext>
            </a:extLst>
          </p:cNvPr>
          <p:cNvSpPr/>
          <p:nvPr/>
        </p:nvSpPr>
        <p:spPr>
          <a:xfrm>
            <a:off x="3625037" y="3486278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4C8B3B3-E8DF-FB4B-B50C-3A213A6A1724}"/>
              </a:ext>
            </a:extLst>
          </p:cNvPr>
          <p:cNvSpPr/>
          <p:nvPr/>
        </p:nvSpPr>
        <p:spPr>
          <a:xfrm>
            <a:off x="3625036" y="3854140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62F924BF-8FF6-B547-A9CA-162962D2F57B}"/>
              </a:ext>
            </a:extLst>
          </p:cNvPr>
          <p:cNvSpPr/>
          <p:nvPr/>
        </p:nvSpPr>
        <p:spPr>
          <a:xfrm>
            <a:off x="3427549" y="2328213"/>
            <a:ext cx="3687626" cy="31785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 descr="QR-Code – Wikipedia">
            <a:extLst>
              <a:ext uri="{FF2B5EF4-FFF2-40B4-BE49-F238E27FC236}">
                <a16:creationId xmlns:a16="http://schemas.microsoft.com/office/drawing/2014/main" id="{3E6F72D0-0458-4A4E-B80F-7BBB387B4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70" y="2833239"/>
            <a:ext cx="1113954" cy="111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1B56405B-2A89-5C4D-990B-88CF31B31186}"/>
              </a:ext>
            </a:extLst>
          </p:cNvPr>
          <p:cNvSpPr txBox="1"/>
          <p:nvPr/>
        </p:nvSpPr>
        <p:spPr>
          <a:xfrm>
            <a:off x="3306501" y="1647504"/>
            <a:ext cx="1733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Service Request: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CEBB92B2-55CA-4A6A-B6EA-585190010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Virtueller Check-In als PWC (Progressive Web Applikation)</a:t>
            </a:r>
          </a:p>
        </p:txBody>
      </p: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EAD77D5C-5181-45DA-89A6-61F0E587EBAA}"/>
              </a:ext>
            </a:extLst>
          </p:cNvPr>
          <p:cNvCxnSpPr>
            <a:cxnSpLocks/>
          </p:cNvCxnSpPr>
          <p:nvPr/>
        </p:nvCxnSpPr>
        <p:spPr>
          <a:xfrm>
            <a:off x="2392850" y="3453495"/>
            <a:ext cx="792301" cy="26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feld 45">
            <a:extLst>
              <a:ext uri="{FF2B5EF4-FFF2-40B4-BE49-F238E27FC236}">
                <a16:creationId xmlns:a16="http://schemas.microsoft.com/office/drawing/2014/main" id="{9CF42E2C-05C5-4B88-B815-1457C77CCB1B}"/>
              </a:ext>
            </a:extLst>
          </p:cNvPr>
          <p:cNvSpPr txBox="1"/>
          <p:nvPr/>
        </p:nvSpPr>
        <p:spPr>
          <a:xfrm>
            <a:off x="1278759" y="3991510"/>
            <a:ext cx="1024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QR Code</a:t>
            </a:r>
          </a:p>
        </p:txBody>
      </p:sp>
      <p:pic>
        <p:nvPicPr>
          <p:cNvPr id="50" name="Grafik 49">
            <a:extLst>
              <a:ext uri="{FF2B5EF4-FFF2-40B4-BE49-F238E27FC236}">
                <a16:creationId xmlns:a16="http://schemas.microsoft.com/office/drawing/2014/main" id="{2CAB3662-6CE1-4508-8FC0-5132F4FB59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95" r="14048" b="-2195"/>
          <a:stretch/>
        </p:blipFill>
        <p:spPr>
          <a:xfrm>
            <a:off x="9063710" y="2960906"/>
            <a:ext cx="2314896" cy="2019942"/>
          </a:xfrm>
          <a:prstGeom prst="rect">
            <a:avLst/>
          </a:prstGeom>
          <a:noFill/>
        </p:spPr>
      </p:pic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1A96E737-9F10-434A-AEB2-C7471D4B68C1}"/>
              </a:ext>
            </a:extLst>
          </p:cNvPr>
          <p:cNvGrpSpPr/>
          <p:nvPr/>
        </p:nvGrpSpPr>
        <p:grpSpPr>
          <a:xfrm>
            <a:off x="7040747" y="2880464"/>
            <a:ext cx="2095024" cy="2180825"/>
            <a:chOff x="7493177" y="1721704"/>
            <a:chExt cx="4459272" cy="4641900"/>
          </a:xfrm>
        </p:grpSpPr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D3521CED-EA1D-4DEB-AA5F-61EFB8EA820C}"/>
                </a:ext>
              </a:extLst>
            </p:cNvPr>
            <p:cNvGrpSpPr/>
            <p:nvPr/>
          </p:nvGrpSpPr>
          <p:grpSpPr>
            <a:xfrm>
              <a:off x="7493177" y="1721704"/>
              <a:ext cx="4459272" cy="4641900"/>
              <a:chOff x="6726899" y="1340768"/>
              <a:chExt cx="4841709" cy="5040000"/>
            </a:xfrm>
          </p:grpSpPr>
          <p:pic>
            <p:nvPicPr>
              <p:cNvPr id="57" name="Picture 3">
                <a:extLst>
                  <a:ext uri="{FF2B5EF4-FFF2-40B4-BE49-F238E27FC236}">
                    <a16:creationId xmlns:a16="http://schemas.microsoft.com/office/drawing/2014/main" id="{C524776D-B12E-46E5-9A40-00A4607BCC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835" r="15547"/>
              <a:stretch/>
            </p:blipFill>
            <p:spPr bwMode="auto">
              <a:xfrm>
                <a:off x="6726899" y="1340768"/>
                <a:ext cx="4841709" cy="504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Grafik 57" descr="Ein Bild, das Text enthält.&#10;&#10;Automatisch generierte Beschreibung">
                <a:extLst>
                  <a:ext uri="{FF2B5EF4-FFF2-40B4-BE49-F238E27FC236}">
                    <a16:creationId xmlns:a16="http://schemas.microsoft.com/office/drawing/2014/main" id="{66723525-F054-4383-9587-756ADAC48D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13" b="7808"/>
              <a:stretch/>
            </p:blipFill>
            <p:spPr>
              <a:xfrm>
                <a:off x="8904312" y="2060848"/>
                <a:ext cx="1766596" cy="3312368"/>
              </a:xfrm>
              <a:prstGeom prst="rect">
                <a:avLst/>
              </a:prstGeom>
            </p:spPr>
          </p:pic>
        </p:grpSp>
        <p:pic>
          <p:nvPicPr>
            <p:cNvPr id="56" name="Grafik 55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98F17FCD-DE5D-4F56-A2AB-51928185B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6" b="6651"/>
            <a:stretch/>
          </p:blipFill>
          <p:spPr>
            <a:xfrm>
              <a:off x="9498456" y="2314575"/>
              <a:ext cx="1627057" cy="3141515"/>
            </a:xfrm>
            <a:prstGeom prst="rect">
              <a:avLst/>
            </a:prstGeom>
          </p:spPr>
        </p:pic>
      </p:grpSp>
      <p:sp>
        <p:nvSpPr>
          <p:cNvPr id="59" name="Textfeld 58">
            <a:extLst>
              <a:ext uri="{FF2B5EF4-FFF2-40B4-BE49-F238E27FC236}">
                <a16:creationId xmlns:a16="http://schemas.microsoft.com/office/drawing/2014/main" id="{D1C510EA-F71A-4DD7-AEDA-C6795324E407}"/>
              </a:ext>
            </a:extLst>
          </p:cNvPr>
          <p:cNvSpPr txBox="1"/>
          <p:nvPr/>
        </p:nvSpPr>
        <p:spPr>
          <a:xfrm>
            <a:off x="3906117" y="4169078"/>
            <a:ext cx="303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Keine Installation / App Cloud</a:t>
            </a:r>
          </a:p>
        </p:txBody>
      </p:sp>
      <p:sp>
        <p:nvSpPr>
          <p:cNvPr id="60" name="Oval 11">
            <a:extLst>
              <a:ext uri="{FF2B5EF4-FFF2-40B4-BE49-F238E27FC236}">
                <a16:creationId xmlns:a16="http://schemas.microsoft.com/office/drawing/2014/main" id="{1AD7F9C6-7BE2-4D49-9A32-68A82E78B5E8}"/>
              </a:ext>
            </a:extLst>
          </p:cNvPr>
          <p:cNvSpPr/>
          <p:nvPr/>
        </p:nvSpPr>
        <p:spPr>
          <a:xfrm>
            <a:off x="3632849" y="4222002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B3759B88-2271-4FD0-80AC-A16D0FF331FD}"/>
              </a:ext>
            </a:extLst>
          </p:cNvPr>
          <p:cNvSpPr txBox="1"/>
          <p:nvPr/>
        </p:nvSpPr>
        <p:spPr>
          <a:xfrm>
            <a:off x="3906117" y="4542930"/>
            <a:ext cx="2960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Hohe Sicherheit durch SSL</a:t>
            </a:r>
          </a:p>
        </p:txBody>
      </p:sp>
      <p:sp>
        <p:nvSpPr>
          <p:cNvPr id="62" name="Oval 11">
            <a:extLst>
              <a:ext uri="{FF2B5EF4-FFF2-40B4-BE49-F238E27FC236}">
                <a16:creationId xmlns:a16="http://schemas.microsoft.com/office/drawing/2014/main" id="{55F51C7E-0720-4ED2-A97A-8CF4BA807465}"/>
              </a:ext>
            </a:extLst>
          </p:cNvPr>
          <p:cNvSpPr/>
          <p:nvPr/>
        </p:nvSpPr>
        <p:spPr>
          <a:xfrm>
            <a:off x="3632848" y="4595854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91513141-39FC-4290-81BB-7ABB0F1548C3}"/>
              </a:ext>
            </a:extLst>
          </p:cNvPr>
          <p:cNvSpPr txBox="1"/>
          <p:nvPr/>
        </p:nvSpPr>
        <p:spPr>
          <a:xfrm>
            <a:off x="3906117" y="4927924"/>
            <a:ext cx="303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Einmalige Authentifizierung</a:t>
            </a:r>
          </a:p>
        </p:txBody>
      </p:sp>
      <p:sp>
        <p:nvSpPr>
          <p:cNvPr id="64" name="Oval 11">
            <a:extLst>
              <a:ext uri="{FF2B5EF4-FFF2-40B4-BE49-F238E27FC236}">
                <a16:creationId xmlns:a16="http://schemas.microsoft.com/office/drawing/2014/main" id="{54E742C9-F977-4FC0-8045-DD450898CA19}"/>
              </a:ext>
            </a:extLst>
          </p:cNvPr>
          <p:cNvSpPr/>
          <p:nvPr/>
        </p:nvSpPr>
        <p:spPr>
          <a:xfrm>
            <a:off x="3632848" y="4980848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28D924E-565E-4386-8B2F-CB2A671039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65" y="3321173"/>
            <a:ext cx="199764" cy="21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75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CEBB92B2-55CA-4A6A-B6EA-585190010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Raumbuchungssystem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23186B3-C71F-4315-AE8E-4F8F90CCC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1706880"/>
            <a:ext cx="2756583" cy="194651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571B57A-983E-44F1-A62C-09728B0CA136}"/>
              </a:ext>
            </a:extLst>
          </p:cNvPr>
          <p:cNvSpPr txBox="1"/>
          <p:nvPr/>
        </p:nvSpPr>
        <p:spPr>
          <a:xfrm>
            <a:off x="5476795" y="2125506"/>
            <a:ext cx="5193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Sitzungszimmer Beispiel (rot = benützt | grün = Frei)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728AA49-937A-4A49-9D46-E51DC875BAD6}"/>
              </a:ext>
            </a:extLst>
          </p:cNvPr>
          <p:cNvSpPr txBox="1"/>
          <p:nvPr/>
        </p:nvSpPr>
        <p:spPr>
          <a:xfrm>
            <a:off x="5742250" y="2682554"/>
            <a:ext cx="4736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Sitzungszimmer via Kalender buchen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70E2A8D-C485-4C92-BAE7-8E5A35324C73}"/>
              </a:ext>
            </a:extLst>
          </p:cNvPr>
          <p:cNvSpPr txBox="1"/>
          <p:nvPr/>
        </p:nvSpPr>
        <p:spPr>
          <a:xfrm>
            <a:off x="5742250" y="3051886"/>
            <a:ext cx="5071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Sitzungszimmer auf dem Touchscreen direkt buchen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5705879-39DD-4EFF-B45C-3345C99D867B}"/>
              </a:ext>
            </a:extLst>
          </p:cNvPr>
          <p:cNvSpPr txBox="1"/>
          <p:nvPr/>
        </p:nvSpPr>
        <p:spPr>
          <a:xfrm>
            <a:off x="5742251" y="3421218"/>
            <a:ext cx="317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Keine Leerbuchungen möglich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140C6FC-04A3-460E-A5D1-FBD2B3F20748}"/>
              </a:ext>
            </a:extLst>
          </p:cNvPr>
          <p:cNvSpPr txBox="1"/>
          <p:nvPr/>
        </p:nvSpPr>
        <p:spPr>
          <a:xfrm>
            <a:off x="5750064" y="3783452"/>
            <a:ext cx="5071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Visualisierung kann Individuell erstellt werden</a:t>
            </a:r>
          </a:p>
        </p:txBody>
      </p:sp>
      <p:sp>
        <p:nvSpPr>
          <p:cNvPr id="11" name="Oval 8">
            <a:extLst>
              <a:ext uri="{FF2B5EF4-FFF2-40B4-BE49-F238E27FC236}">
                <a16:creationId xmlns:a16="http://schemas.microsoft.com/office/drawing/2014/main" id="{F2F742A2-3A58-471B-A254-D526139470E6}"/>
              </a:ext>
            </a:extLst>
          </p:cNvPr>
          <p:cNvSpPr/>
          <p:nvPr/>
        </p:nvSpPr>
        <p:spPr>
          <a:xfrm>
            <a:off x="5476795" y="2729851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9">
            <a:extLst>
              <a:ext uri="{FF2B5EF4-FFF2-40B4-BE49-F238E27FC236}">
                <a16:creationId xmlns:a16="http://schemas.microsoft.com/office/drawing/2014/main" id="{81DD0C25-6D3A-4CEF-BE38-53A7D104D0D5}"/>
              </a:ext>
            </a:extLst>
          </p:cNvPr>
          <p:cNvSpPr/>
          <p:nvPr/>
        </p:nvSpPr>
        <p:spPr>
          <a:xfrm>
            <a:off x="5468983" y="3100652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Oval 10">
            <a:extLst>
              <a:ext uri="{FF2B5EF4-FFF2-40B4-BE49-F238E27FC236}">
                <a16:creationId xmlns:a16="http://schemas.microsoft.com/office/drawing/2014/main" id="{61BF12FC-E408-42D1-91D5-F662CB6DFD04}"/>
              </a:ext>
            </a:extLst>
          </p:cNvPr>
          <p:cNvSpPr/>
          <p:nvPr/>
        </p:nvSpPr>
        <p:spPr>
          <a:xfrm>
            <a:off x="5468982" y="3468514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1">
            <a:extLst>
              <a:ext uri="{FF2B5EF4-FFF2-40B4-BE49-F238E27FC236}">
                <a16:creationId xmlns:a16="http://schemas.microsoft.com/office/drawing/2014/main" id="{CA60BB55-E1B8-4C31-9CA9-D8945C8AD5E8}"/>
              </a:ext>
            </a:extLst>
          </p:cNvPr>
          <p:cNvSpPr/>
          <p:nvPr/>
        </p:nvSpPr>
        <p:spPr>
          <a:xfrm>
            <a:off x="5476795" y="3836376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39D2A4BE-8333-445E-AB96-769F3244CB54}"/>
              </a:ext>
            </a:extLst>
          </p:cNvPr>
          <p:cNvSpPr/>
          <p:nvPr/>
        </p:nvSpPr>
        <p:spPr>
          <a:xfrm>
            <a:off x="5271494" y="1942587"/>
            <a:ext cx="5786119" cy="31785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78A10BA-5691-44A2-9212-A26CD66C8F75}"/>
              </a:ext>
            </a:extLst>
          </p:cNvPr>
          <p:cNvSpPr txBox="1"/>
          <p:nvPr/>
        </p:nvSpPr>
        <p:spPr>
          <a:xfrm>
            <a:off x="5150447" y="1261878"/>
            <a:ext cx="3257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Türschild mit eigenem Branding:</a:t>
            </a: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F1C71EA7-E5EC-4A89-A3B0-31B9FCFF0568}"/>
              </a:ext>
            </a:extLst>
          </p:cNvPr>
          <p:cNvCxnSpPr>
            <a:cxnSpLocks/>
          </p:cNvCxnSpPr>
          <p:nvPr/>
        </p:nvCxnSpPr>
        <p:spPr>
          <a:xfrm>
            <a:off x="4236796" y="3067869"/>
            <a:ext cx="792301" cy="26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2739ED9C-D147-4BBA-B246-F3C4FA0D87A1}"/>
              </a:ext>
            </a:extLst>
          </p:cNvPr>
          <p:cNvSpPr txBox="1"/>
          <p:nvPr/>
        </p:nvSpPr>
        <p:spPr>
          <a:xfrm>
            <a:off x="5750064" y="4198610"/>
            <a:ext cx="5071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IPTV &amp; Digital Signage möglich, Mitarbeiter Info</a:t>
            </a:r>
          </a:p>
        </p:txBody>
      </p:sp>
      <p:sp>
        <p:nvSpPr>
          <p:cNvPr id="22" name="Oval 11">
            <a:extLst>
              <a:ext uri="{FF2B5EF4-FFF2-40B4-BE49-F238E27FC236}">
                <a16:creationId xmlns:a16="http://schemas.microsoft.com/office/drawing/2014/main" id="{66ABC186-B529-4B01-BBE5-D460DFA26B08}"/>
              </a:ext>
            </a:extLst>
          </p:cNvPr>
          <p:cNvSpPr/>
          <p:nvPr/>
        </p:nvSpPr>
        <p:spPr>
          <a:xfrm>
            <a:off x="5476795" y="4251534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3788D9-E40D-489B-9ECC-8BB596696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4551974"/>
            <a:ext cx="1168190" cy="24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D8C9527-142F-4D57-9214-CAF2DF23D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49" y="4871205"/>
            <a:ext cx="1554208" cy="32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522F55B-7850-4424-BF06-44487300C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49" y="5277178"/>
            <a:ext cx="1554208" cy="32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D824FB8-B666-41CF-B4D0-179E57A19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31" y="5622985"/>
            <a:ext cx="1554208" cy="32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AC113835-6E3A-4071-B904-3F28426D3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29" y="6033705"/>
            <a:ext cx="1410517" cy="29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C6C20CC-B133-4983-B078-252EAFD94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403" y="4530044"/>
            <a:ext cx="1120594" cy="23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E6AEC95-D290-465E-9FBA-5E287DAA7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7" y="4895372"/>
            <a:ext cx="1352170" cy="27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9468FA8A-2373-44C0-99A1-883AE0F95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869" y="5334009"/>
            <a:ext cx="1158138" cy="23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5C7C3177-A631-49D6-A5B3-25532A9D8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210" y="5968793"/>
            <a:ext cx="1673455" cy="34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BBF139F8-8C41-4921-A9C5-7F621B1FFEE3}"/>
              </a:ext>
            </a:extLst>
          </p:cNvPr>
          <p:cNvSpPr txBox="1"/>
          <p:nvPr/>
        </p:nvSpPr>
        <p:spPr>
          <a:xfrm>
            <a:off x="1079037" y="4077368"/>
            <a:ext cx="279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Integration Möglichkeiten:</a:t>
            </a:r>
          </a:p>
        </p:txBody>
      </p:sp>
    </p:spTree>
    <p:extLst>
      <p:ext uri="{BB962C8B-B14F-4D97-AF65-F5344CB8AC3E}">
        <p14:creationId xmlns:p14="http://schemas.microsoft.com/office/powerpoint/2010/main" val="4046662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84E1C61-9802-4774-857A-742931554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9B0DE-3FEB-4AA0-B465-B80EF7C1333D}" type="slidenum">
              <a:rPr kumimoji="0" lang="de-CH" sz="16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4A9660A-4DB3-4F6B-9F20-351DA3E66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05" y="-36739"/>
            <a:ext cx="12204305" cy="687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09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CEBB92B2-55CA-4A6A-B6EA-585190010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Raumbuchungssystem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D29F14C-AA2C-4DA2-9D21-AC897807F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310" y="1683156"/>
            <a:ext cx="9015380" cy="4962573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6C8D5C99-1E50-4396-BE4A-1D6812FECB99}"/>
              </a:ext>
            </a:extLst>
          </p:cNvPr>
          <p:cNvSpPr txBox="1"/>
          <p:nvPr/>
        </p:nvSpPr>
        <p:spPr>
          <a:xfrm>
            <a:off x="5150447" y="1261878"/>
            <a:ext cx="479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Einfache PoE Installation mit lokaler Architektur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55D9A13-48A9-E0B2-702C-519590661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451" y="5532327"/>
            <a:ext cx="1634490" cy="62103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A716115-8765-7300-C1A3-427C98738A34}"/>
              </a:ext>
            </a:extLst>
          </p:cNvPr>
          <p:cNvSpPr/>
          <p:nvPr/>
        </p:nvSpPr>
        <p:spPr bwMode="gray">
          <a:xfrm>
            <a:off x="5320971" y="4788682"/>
            <a:ext cx="5062453" cy="1857047"/>
          </a:xfrm>
          <a:prstGeom prst="rect">
            <a:avLst/>
          </a:prstGeom>
          <a:noFill/>
          <a:ln w="317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E8BA0A8-9E55-EA3F-7AAF-F1EEC76D8C27}"/>
              </a:ext>
            </a:extLst>
          </p:cNvPr>
          <p:cNvSpPr/>
          <p:nvPr/>
        </p:nvSpPr>
        <p:spPr bwMode="gray">
          <a:xfrm>
            <a:off x="7375871" y="4941083"/>
            <a:ext cx="2925213" cy="1654732"/>
          </a:xfrm>
          <a:prstGeom prst="rect">
            <a:avLst/>
          </a:prstGeom>
          <a:noFill/>
          <a:ln w="317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34F8A83-0008-38EC-0E97-6277FACDED7D}"/>
              </a:ext>
            </a:extLst>
          </p:cNvPr>
          <p:cNvSpPr txBox="1"/>
          <p:nvPr/>
        </p:nvSpPr>
        <p:spPr>
          <a:xfrm>
            <a:off x="7454765" y="4941083"/>
            <a:ext cx="13837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/>
              <a:t>Virtuelle Maschine AFI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1D0B79F-D05C-A2F9-C23A-3E22D3F12A70}"/>
              </a:ext>
            </a:extLst>
          </p:cNvPr>
          <p:cNvSpPr txBox="1"/>
          <p:nvPr/>
        </p:nvSpPr>
        <p:spPr>
          <a:xfrm>
            <a:off x="5320971" y="6399508"/>
            <a:ext cx="5629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err="1"/>
              <a:t>LEUnet</a:t>
            </a:r>
            <a:endParaRPr lang="de-DE" sz="1000" b="1" dirty="0"/>
          </a:p>
        </p:txBody>
      </p:sp>
    </p:spTree>
    <p:extLst>
      <p:ext uri="{BB962C8B-B14F-4D97-AF65-F5344CB8AC3E}">
        <p14:creationId xmlns:p14="http://schemas.microsoft.com/office/powerpoint/2010/main" val="643802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8F42963-8C83-094D-BFF9-CD9520BDC78B}"/>
              </a:ext>
            </a:extLst>
          </p:cNvPr>
          <p:cNvSpPr txBox="1"/>
          <p:nvPr/>
        </p:nvSpPr>
        <p:spPr>
          <a:xfrm>
            <a:off x="3632849" y="2511132"/>
            <a:ext cx="246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/>
              <a:t>Sitzungszimmer 2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C3ED511-3372-3A4F-93E8-87151C1C6FA4}"/>
              </a:ext>
            </a:extLst>
          </p:cNvPr>
          <p:cNvSpPr txBox="1"/>
          <p:nvPr/>
        </p:nvSpPr>
        <p:spPr>
          <a:xfrm>
            <a:off x="3898305" y="3068180"/>
            <a:ext cx="2283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err="1"/>
              <a:t>Beamer</a:t>
            </a:r>
            <a:r>
              <a:rPr lang="de-DE"/>
              <a:t> defekt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BC87FA2-90B5-2748-9BA3-5A3691A8338B}"/>
              </a:ext>
            </a:extLst>
          </p:cNvPr>
          <p:cNvSpPr txBox="1"/>
          <p:nvPr/>
        </p:nvSpPr>
        <p:spPr>
          <a:xfrm>
            <a:off x="3898305" y="3437512"/>
            <a:ext cx="2141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Kaffee ausgeleert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1F898E9-26C0-E54D-B9AC-C49B71F3BC1B}"/>
              </a:ext>
            </a:extLst>
          </p:cNvPr>
          <p:cNvSpPr txBox="1"/>
          <p:nvPr/>
        </p:nvSpPr>
        <p:spPr>
          <a:xfrm>
            <a:off x="3898306" y="3806844"/>
            <a:ext cx="2141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Stifte fehlen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73476C5-0614-FF4C-9279-451951500810}"/>
              </a:ext>
            </a:extLst>
          </p:cNvPr>
          <p:cNvSpPr txBox="1"/>
          <p:nvPr/>
        </p:nvSpPr>
        <p:spPr>
          <a:xfrm>
            <a:off x="3898666" y="4164117"/>
            <a:ext cx="2594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Anderes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346D88-FEB9-E246-A96D-DC0111F5ED47}"/>
              </a:ext>
            </a:extLst>
          </p:cNvPr>
          <p:cNvSpPr/>
          <p:nvPr/>
        </p:nvSpPr>
        <p:spPr>
          <a:xfrm>
            <a:off x="3632849" y="3115477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936AF82-D1E3-7F4E-86EC-E14593AD22C0}"/>
              </a:ext>
            </a:extLst>
          </p:cNvPr>
          <p:cNvSpPr/>
          <p:nvPr/>
        </p:nvSpPr>
        <p:spPr>
          <a:xfrm>
            <a:off x="3625037" y="3486278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4C8B3B3-E8DF-FB4B-B50C-3A213A6A1724}"/>
              </a:ext>
            </a:extLst>
          </p:cNvPr>
          <p:cNvSpPr/>
          <p:nvPr/>
        </p:nvSpPr>
        <p:spPr>
          <a:xfrm>
            <a:off x="3625036" y="3854140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0B7796-E559-144D-BB7E-9054EF965055}"/>
              </a:ext>
            </a:extLst>
          </p:cNvPr>
          <p:cNvSpPr/>
          <p:nvPr/>
        </p:nvSpPr>
        <p:spPr>
          <a:xfrm>
            <a:off x="3632849" y="4222002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1D8D106E-5225-0947-ABB2-51B3EBEB90C1}"/>
              </a:ext>
            </a:extLst>
          </p:cNvPr>
          <p:cNvCxnSpPr>
            <a:cxnSpLocks/>
          </p:cNvCxnSpPr>
          <p:nvPr/>
        </p:nvCxnSpPr>
        <p:spPr>
          <a:xfrm flipV="1">
            <a:off x="5850532" y="3115477"/>
            <a:ext cx="1471448" cy="1373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3A5E9F6A-E7A3-0849-9C72-6685014E8897}"/>
              </a:ext>
            </a:extLst>
          </p:cNvPr>
          <p:cNvSpPr txBox="1"/>
          <p:nvPr/>
        </p:nvSpPr>
        <p:spPr>
          <a:xfrm>
            <a:off x="7364021" y="2891030"/>
            <a:ext cx="1213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Mail an IT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A6178B9-6084-164C-AA76-1F76200E2637}"/>
              </a:ext>
            </a:extLst>
          </p:cNvPr>
          <p:cNvSpPr txBox="1"/>
          <p:nvPr/>
        </p:nvSpPr>
        <p:spPr>
          <a:xfrm>
            <a:off x="7364020" y="3486278"/>
            <a:ext cx="1464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Mail an FM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7AFB9DF5-F34E-304F-9468-D24F3FB0054D}"/>
              </a:ext>
            </a:extLst>
          </p:cNvPr>
          <p:cNvCxnSpPr>
            <a:cxnSpLocks/>
            <a:stCxn id="6" idx="3"/>
            <a:endCxn id="16" idx="1"/>
          </p:cNvCxnSpPr>
          <p:nvPr/>
        </p:nvCxnSpPr>
        <p:spPr>
          <a:xfrm>
            <a:off x="6040152" y="3622178"/>
            <a:ext cx="1323868" cy="48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CFFF1A5B-1A85-C14F-A499-676ECB7066C4}"/>
              </a:ext>
            </a:extLst>
          </p:cNvPr>
          <p:cNvCxnSpPr>
            <a:cxnSpLocks/>
          </p:cNvCxnSpPr>
          <p:nvPr/>
        </p:nvCxnSpPr>
        <p:spPr>
          <a:xfrm>
            <a:off x="4990946" y="4418070"/>
            <a:ext cx="2141848" cy="4263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264915F3-55B8-6C42-B48B-F4E69C378261}"/>
              </a:ext>
            </a:extLst>
          </p:cNvPr>
          <p:cNvSpPr txBox="1"/>
          <p:nvPr/>
        </p:nvSpPr>
        <p:spPr>
          <a:xfrm>
            <a:off x="7146110" y="4691405"/>
            <a:ext cx="1431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Mail an FM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62F924BF-8FF6-B547-A9CA-162962D2F57B}"/>
              </a:ext>
            </a:extLst>
          </p:cNvPr>
          <p:cNvSpPr/>
          <p:nvPr/>
        </p:nvSpPr>
        <p:spPr>
          <a:xfrm>
            <a:off x="3427549" y="2328213"/>
            <a:ext cx="2859732" cy="31785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 descr="QR-Code – Wikipedia">
            <a:extLst>
              <a:ext uri="{FF2B5EF4-FFF2-40B4-BE49-F238E27FC236}">
                <a16:creationId xmlns:a16="http://schemas.microsoft.com/office/drawing/2014/main" id="{3E6F72D0-0458-4A4E-B80F-7BBB387B4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70" y="2833239"/>
            <a:ext cx="1113954" cy="111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1B56405B-2A89-5C4D-990B-88CF31B31186}"/>
              </a:ext>
            </a:extLst>
          </p:cNvPr>
          <p:cNvSpPr txBox="1"/>
          <p:nvPr/>
        </p:nvSpPr>
        <p:spPr>
          <a:xfrm>
            <a:off x="3306501" y="1647504"/>
            <a:ext cx="1733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Service Request: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BF4D9E7D-E57C-9F4C-8D11-A073E22D2AD0}"/>
              </a:ext>
            </a:extLst>
          </p:cNvPr>
          <p:cNvSpPr/>
          <p:nvPr/>
        </p:nvSpPr>
        <p:spPr>
          <a:xfrm>
            <a:off x="3427550" y="5243867"/>
            <a:ext cx="2859732" cy="262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3A5CEA55-B541-A041-9D1C-0ABA947A47A7}"/>
              </a:ext>
            </a:extLst>
          </p:cNvPr>
          <p:cNvSpPr txBox="1"/>
          <p:nvPr/>
        </p:nvSpPr>
        <p:spPr>
          <a:xfrm>
            <a:off x="8874575" y="2449383"/>
            <a:ext cx="2776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/>
              <a:t>Service Point 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8A6527BC-178D-C947-AD69-B5CA4E4D629F}"/>
              </a:ext>
            </a:extLst>
          </p:cNvPr>
          <p:cNvSpPr txBox="1"/>
          <p:nvPr/>
        </p:nvSpPr>
        <p:spPr>
          <a:xfrm>
            <a:off x="9140032" y="3035630"/>
            <a:ext cx="2298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Drucker defekt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DB0C95B3-E057-F34E-A169-EDE6583F3EDC}"/>
              </a:ext>
            </a:extLst>
          </p:cNvPr>
          <p:cNvSpPr txBox="1"/>
          <p:nvPr/>
        </p:nvSpPr>
        <p:spPr>
          <a:xfrm>
            <a:off x="9140032" y="3404962"/>
            <a:ext cx="2776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Kein Papier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29349FFE-430A-1F42-ACEA-EEAAD014D844}"/>
              </a:ext>
            </a:extLst>
          </p:cNvPr>
          <p:cNvSpPr txBox="1"/>
          <p:nvPr/>
        </p:nvSpPr>
        <p:spPr>
          <a:xfrm>
            <a:off x="9140031" y="3774294"/>
            <a:ext cx="251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Aktencontainer voll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69D43A07-C3D6-EA4E-9E35-1F9CA6C66E52}"/>
              </a:ext>
            </a:extLst>
          </p:cNvPr>
          <p:cNvSpPr txBox="1"/>
          <p:nvPr/>
        </p:nvSpPr>
        <p:spPr>
          <a:xfrm>
            <a:off x="9140032" y="4143626"/>
            <a:ext cx="2388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Anderes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740A841-4BBF-534D-8F53-04376B737740}"/>
              </a:ext>
            </a:extLst>
          </p:cNvPr>
          <p:cNvSpPr/>
          <p:nvPr/>
        </p:nvSpPr>
        <p:spPr>
          <a:xfrm>
            <a:off x="8874575" y="3082927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886A15C-2BCA-A34D-85B5-9D2CB99A4D1B}"/>
              </a:ext>
            </a:extLst>
          </p:cNvPr>
          <p:cNvSpPr/>
          <p:nvPr/>
        </p:nvSpPr>
        <p:spPr>
          <a:xfrm>
            <a:off x="8866763" y="3453728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6F1B93-B1FE-CC45-9E5E-91BB6C5054A5}"/>
              </a:ext>
            </a:extLst>
          </p:cNvPr>
          <p:cNvSpPr/>
          <p:nvPr/>
        </p:nvSpPr>
        <p:spPr>
          <a:xfrm>
            <a:off x="8866762" y="3821590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1C0E0FF-7819-3441-B02F-E3D013788E1F}"/>
              </a:ext>
            </a:extLst>
          </p:cNvPr>
          <p:cNvSpPr/>
          <p:nvPr/>
        </p:nvSpPr>
        <p:spPr>
          <a:xfrm>
            <a:off x="8874575" y="4189452"/>
            <a:ext cx="265457" cy="2747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E9326C74-99C6-8744-8ABB-9539B69394B7}"/>
              </a:ext>
            </a:extLst>
          </p:cNvPr>
          <p:cNvSpPr/>
          <p:nvPr/>
        </p:nvSpPr>
        <p:spPr>
          <a:xfrm>
            <a:off x="8669275" y="2295663"/>
            <a:ext cx="2859732" cy="31785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4A7B92F9-C702-874A-8D24-CC15DB422CA8}"/>
              </a:ext>
            </a:extLst>
          </p:cNvPr>
          <p:cNvSpPr/>
          <p:nvPr/>
        </p:nvSpPr>
        <p:spPr>
          <a:xfrm>
            <a:off x="8669276" y="5199458"/>
            <a:ext cx="2859732" cy="2747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CEBB92B2-55CA-4A6A-B6EA-585190010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Virtueller Service Button PWA App</a:t>
            </a:r>
          </a:p>
        </p:txBody>
      </p: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EAD77D5C-5181-45DA-89A6-61F0E587EBAA}"/>
              </a:ext>
            </a:extLst>
          </p:cNvPr>
          <p:cNvCxnSpPr>
            <a:cxnSpLocks/>
          </p:cNvCxnSpPr>
          <p:nvPr/>
        </p:nvCxnSpPr>
        <p:spPr>
          <a:xfrm>
            <a:off x="2392850" y="3453495"/>
            <a:ext cx="792301" cy="26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feld 45">
            <a:extLst>
              <a:ext uri="{FF2B5EF4-FFF2-40B4-BE49-F238E27FC236}">
                <a16:creationId xmlns:a16="http://schemas.microsoft.com/office/drawing/2014/main" id="{9CF42E2C-05C5-4B88-B815-1457C77CCB1B}"/>
              </a:ext>
            </a:extLst>
          </p:cNvPr>
          <p:cNvSpPr txBox="1"/>
          <p:nvPr/>
        </p:nvSpPr>
        <p:spPr>
          <a:xfrm>
            <a:off x="1278759" y="3991510"/>
            <a:ext cx="1024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QR Code</a:t>
            </a:r>
          </a:p>
        </p:txBody>
      </p: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2B858D72-6983-4B3F-9367-3F88E6A36970}"/>
              </a:ext>
            </a:extLst>
          </p:cNvPr>
          <p:cNvCxnSpPr>
            <a:cxnSpLocks/>
          </p:cNvCxnSpPr>
          <p:nvPr/>
        </p:nvCxnSpPr>
        <p:spPr>
          <a:xfrm>
            <a:off x="5301554" y="4025751"/>
            <a:ext cx="1456483" cy="983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feld 47">
            <a:extLst>
              <a:ext uri="{FF2B5EF4-FFF2-40B4-BE49-F238E27FC236}">
                <a16:creationId xmlns:a16="http://schemas.microsoft.com/office/drawing/2014/main" id="{92404A12-8E91-409B-B2A5-1F5A5953AECB}"/>
              </a:ext>
            </a:extLst>
          </p:cNvPr>
          <p:cNvSpPr txBox="1"/>
          <p:nvPr/>
        </p:nvSpPr>
        <p:spPr>
          <a:xfrm>
            <a:off x="6810676" y="3977849"/>
            <a:ext cx="1464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Mail an Post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E23FD7D3-A612-47C4-AD10-C4476EB08435}"/>
              </a:ext>
            </a:extLst>
          </p:cNvPr>
          <p:cNvSpPr txBox="1"/>
          <p:nvPr/>
        </p:nvSpPr>
        <p:spPr>
          <a:xfrm>
            <a:off x="8577555" y="1647073"/>
            <a:ext cx="1733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Service Request:</a:t>
            </a:r>
          </a:p>
        </p:txBody>
      </p:sp>
      <p:pic>
        <p:nvPicPr>
          <p:cNvPr id="50" name="Grafik 49">
            <a:extLst>
              <a:ext uri="{FF2B5EF4-FFF2-40B4-BE49-F238E27FC236}">
                <a16:creationId xmlns:a16="http://schemas.microsoft.com/office/drawing/2014/main" id="{41941A91-9543-4123-A990-6C751F526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65" y="3321173"/>
            <a:ext cx="199764" cy="21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42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1343F36-AB11-47E8-B7A8-28B5C065FF00}"/>
              </a:ext>
            </a:extLst>
          </p:cNvPr>
          <p:cNvSpPr/>
          <p:nvPr/>
        </p:nvSpPr>
        <p:spPr bwMode="gray">
          <a:xfrm>
            <a:off x="4451173" y="0"/>
            <a:ext cx="3170011" cy="6858000"/>
          </a:xfrm>
          <a:prstGeom prst="rect">
            <a:avLst/>
          </a:prstGeom>
          <a:solidFill>
            <a:srgbClr val="DDE3E7"/>
          </a:solidFill>
          <a:ln w="6350">
            <a:solidFill>
              <a:srgbClr val="DDE3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F327DD6-9C4C-4113-9FF3-56EFD02F7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Ihr IoT Backend als zentrale Datendrehscheibe zur flexiblen Datenbereitstellung an Systeme unterschiedlichster Anspruchsgruppen.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0FD251CD-E01A-4C4F-B1B1-0D948CC4EAE5}"/>
              </a:ext>
            </a:extLst>
          </p:cNvPr>
          <p:cNvSpPr txBox="1"/>
          <p:nvPr/>
        </p:nvSpPr>
        <p:spPr bwMode="gray">
          <a:xfrm>
            <a:off x="5007723" y="4853781"/>
            <a:ext cx="2330532" cy="131105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Zentrale Datendrehscheibe</a:t>
            </a: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Hosting Schweiz</a:t>
            </a: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Zentrale Geräteverwaltung</a:t>
            </a:r>
          </a:p>
          <a:p>
            <a:pPr marL="176213" marR="0" lvl="0" indent="-1762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Datenweiterleitung an Umsysteme (</a:t>
            </a:r>
            <a:r>
              <a:rPr kumimoji="0" lang="de-CH" sz="1200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single</a:t>
            </a: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 </a:t>
            </a:r>
            <a:r>
              <a:rPr kumimoji="0" lang="de-CH" sz="1200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point</a:t>
            </a: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 </a:t>
            </a:r>
            <a:r>
              <a:rPr kumimoji="0" lang="de-CH" sz="1200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of</a:t>
            </a: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 </a:t>
            </a:r>
            <a:r>
              <a:rPr kumimoji="0" lang="de-CH" sz="1200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truth</a:t>
            </a: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 SPOT)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1F70E338-A094-400E-9C9A-E390DB761075}"/>
              </a:ext>
            </a:extLst>
          </p:cNvPr>
          <p:cNvSpPr txBox="1"/>
          <p:nvPr/>
        </p:nvSpPr>
        <p:spPr bwMode="gray">
          <a:xfrm>
            <a:off x="8968804" y="2023041"/>
            <a:ext cx="2880000" cy="46041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Facility Management Plattform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481EE63-4D09-4262-9D4B-9CEA9B9D6BC1}"/>
              </a:ext>
            </a:extLst>
          </p:cNvPr>
          <p:cNvSpPr txBox="1"/>
          <p:nvPr/>
        </p:nvSpPr>
        <p:spPr bwMode="gray">
          <a:xfrm>
            <a:off x="8961933" y="2637194"/>
            <a:ext cx="2880000" cy="51971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Service Request Plattform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Interne Rezeption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D3E53007-8615-407E-95C1-8A5F582D6E8D}"/>
              </a:ext>
            </a:extLst>
          </p:cNvPr>
          <p:cNvSpPr txBox="1"/>
          <p:nvPr/>
        </p:nvSpPr>
        <p:spPr bwMode="gray">
          <a:xfrm>
            <a:off x="2183518" y="1694335"/>
            <a:ext cx="1908000" cy="5506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People Counter</a:t>
            </a:r>
          </a:p>
        </p:txBody>
      </p:sp>
      <p:pic>
        <p:nvPicPr>
          <p:cNvPr id="36" name="Picture 2" descr="A Better Picture with Xovis Sensors | RetailNext">
            <a:extLst>
              <a:ext uri="{FF2B5EF4-FFF2-40B4-BE49-F238E27FC236}">
                <a16:creationId xmlns:a16="http://schemas.microsoft.com/office/drawing/2014/main" id="{52E19721-4F36-4973-8ACB-56E6EF31D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190" y="1546925"/>
            <a:ext cx="903415" cy="69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21FF25A7-99BF-4D85-84B3-AD046FCFD553}"/>
              </a:ext>
            </a:extLst>
          </p:cNvPr>
          <p:cNvSpPr txBox="1"/>
          <p:nvPr/>
        </p:nvSpPr>
        <p:spPr bwMode="gray">
          <a:xfrm>
            <a:off x="4588242" y="3223838"/>
            <a:ext cx="559788" cy="64328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0" i="1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LAN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6150D56-8193-402C-962D-987B5DA05441}"/>
              </a:ext>
            </a:extLst>
          </p:cNvPr>
          <p:cNvSpPr txBox="1"/>
          <p:nvPr/>
        </p:nvSpPr>
        <p:spPr bwMode="gray">
          <a:xfrm>
            <a:off x="2183518" y="3793485"/>
            <a:ext cx="1908000" cy="27907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Zustandsüberwachung</a:t>
            </a:r>
            <a:endParaRPr kumimoji="0" lang="de-CH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4FA07FD5-3E2D-4219-843C-FFF258E1BE7B}"/>
              </a:ext>
            </a:extLst>
          </p:cNvPr>
          <p:cNvSpPr txBox="1"/>
          <p:nvPr/>
        </p:nvSpPr>
        <p:spPr bwMode="gray">
          <a:xfrm>
            <a:off x="4483638" y="3576294"/>
            <a:ext cx="2958619" cy="64328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0" i="1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Lora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890883E6-FD84-4057-ACD8-824C68CD9F08}"/>
              </a:ext>
            </a:extLst>
          </p:cNvPr>
          <p:cNvSpPr txBox="1"/>
          <p:nvPr/>
        </p:nvSpPr>
        <p:spPr bwMode="gray">
          <a:xfrm>
            <a:off x="4482222" y="4283566"/>
            <a:ext cx="2958619" cy="64328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0" i="1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4G/5G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4BA8B875-9585-4213-BA0D-69EAF44FBBC6}"/>
              </a:ext>
            </a:extLst>
          </p:cNvPr>
          <p:cNvSpPr txBox="1"/>
          <p:nvPr/>
        </p:nvSpPr>
        <p:spPr bwMode="gray">
          <a:xfrm>
            <a:off x="8951748" y="3577257"/>
            <a:ext cx="2880000" cy="12947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Service &amp; Maintenance Systeme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DA89E6A5-FDCB-4EB0-B29D-43866E3F651C}"/>
              </a:ext>
            </a:extLst>
          </p:cNvPr>
          <p:cNvSpPr txBox="1"/>
          <p:nvPr/>
        </p:nvSpPr>
        <p:spPr bwMode="gray">
          <a:xfrm>
            <a:off x="8968804" y="4315554"/>
            <a:ext cx="2880000" cy="43667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Prozesssysteme Personalrestaurant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FA269C68-657E-4504-954A-6DB9528C98FF}"/>
              </a:ext>
            </a:extLst>
          </p:cNvPr>
          <p:cNvSpPr txBox="1"/>
          <p:nvPr/>
        </p:nvSpPr>
        <p:spPr bwMode="gray">
          <a:xfrm>
            <a:off x="8968804" y="5110339"/>
            <a:ext cx="2880000" cy="49379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Security Systeme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68FCB3C-27B7-4282-85DF-10109AB52D29}"/>
              </a:ext>
            </a:extLst>
          </p:cNvPr>
          <p:cNvSpPr/>
          <p:nvPr/>
        </p:nvSpPr>
        <p:spPr bwMode="gray">
          <a:xfrm>
            <a:off x="7504186" y="-287342"/>
            <a:ext cx="45719" cy="45719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pic>
        <p:nvPicPr>
          <p:cNvPr id="49" name="Picture 2" descr="https://northeurope1-mediap.svc.ms/transform/thumbnail?provider=spo&amp;inputFormat=png&amp;cs=fFNQTw&amp;docid=https%3A%2F%2Fswisscom.sharepoint.com%3A443%2F_api%2Fv2.0%2Fdrives%2Fb!LYOYi0dA8Eyd-_xZ_4XTxJ78349LgA9MvHUnNoGl4qQdm_WJQNRXRrbahIoPk5pz%2Fitems%2F017ZZ5DOSZMGJUIP6PRRAYWDV6X27T3EOF%3Fversion%3DPublished&amp;access_token=eyJ0eXAiOiJKV1QiLCJhbGciOiJub25lIn0.eyJhdWQiOiIwMDAwMDAwMy0wMDAwLTBmZjEtY2UwMC0wMDAwMDAwMDAwMDAvc3dpc3Njb20uc2hhcmVwb2ludC5jb21AMzY0ZTViODctYzFjNy00MjBkLTliZWUtYzM1ZDE5YjU1N2ExIiwiaXNzIjoiMDAwMDAwMDMtMDAwMC0wZmYxLWNlMDAtMDAwMDAwMDAwMDAwIiwibmJmIjoiMTYwMTI5NDQwMCIsImV4cCI6IjE2MDEzMTYwMDAiLCJlbmRwb2ludHVybCI6InJyRUFnWnFHd0VwVzBJWnlYMHZxRGt5eTNhUXNjMEJFbTl6ZHVkemxwRG89IiwiZW5kcG9pbnR1cmxMZW5ndGgiOiIxMTUiLCJpc2xvb3BiYWNrIjoiVHJ1ZSIsInZlciI6Imhhc2hlZHByb29mdG9rZW4iLCJzaXRlaWQiOiJPR0k1T0Rnek1tUXROREEwTnkwMFkyWXdMVGxrWm1JdFptTTFPV1ptT0RWa00yTTAiLCJzaWduaW5fc3RhdGUiOiJbXCJrbXNpXCJdIiwibmFtZWlkIjoiMCMuZnxtZW1iZXJzaGlwfGNyaXN0aW5hLmJ1Y2hlckBzd2lzc2NvbS5jb20iLCJuaWkiOiJtaWNyb3NvZnQuc2hhcmVwb2ludCIsImlzdXNlciI6InRydWUiLCJjYWNoZWtleSI6IjBoLmZ8bWVtYmVyc2hpcHwxMDAzM2ZmZmFkNjc2M2Y4QGxpdmUuY29tIiwidHQiOiIwIiwidXNlUGVyc2lzdGVudENvb2tpZSI6IjMifQ.OWdJamw0VHBxcUFnWGRtcEpQa3ZHZkVwRm1MeHN4UXl3enc3UmJwQWJxST0&amp;encodeFailures=1&amp;srcWidth=&amp;srcHeight=&amp;width=773&amp;height=1147&amp;action=Access">
            <a:extLst>
              <a:ext uri="{FF2B5EF4-FFF2-40B4-BE49-F238E27FC236}">
                <a16:creationId xmlns:a16="http://schemas.microsoft.com/office/drawing/2014/main" id="{82E769C6-6A73-47E4-A590-19BB39131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76" y="2338456"/>
            <a:ext cx="689111" cy="102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0548A895-F9C3-46DC-B308-B4503709EEDD}"/>
              </a:ext>
            </a:extLst>
          </p:cNvPr>
          <p:cNvGrpSpPr/>
          <p:nvPr/>
        </p:nvGrpSpPr>
        <p:grpSpPr>
          <a:xfrm>
            <a:off x="5071640" y="3327969"/>
            <a:ext cx="1772085" cy="975735"/>
            <a:chOff x="3854643" y="3116598"/>
            <a:chExt cx="1595392" cy="871968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8F8F9190-132A-4BEB-A3BF-01BD4BC108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98" t="15627" r="6164" b="1961"/>
            <a:stretch/>
          </p:blipFill>
          <p:spPr bwMode="gray">
            <a:xfrm>
              <a:off x="3854643" y="3116598"/>
              <a:ext cx="1595392" cy="87196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CAB6396C-4EBC-477E-ABE0-D6835A434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14481" y="3271615"/>
              <a:ext cx="878412" cy="547552"/>
            </a:xfrm>
            <a:prstGeom prst="rect">
              <a:avLst/>
            </a:prstGeom>
          </p:spPr>
        </p:pic>
      </p:grpSp>
      <p:sp>
        <p:nvSpPr>
          <p:cNvPr id="61" name="Textfeld 60">
            <a:extLst>
              <a:ext uri="{FF2B5EF4-FFF2-40B4-BE49-F238E27FC236}">
                <a16:creationId xmlns:a16="http://schemas.microsoft.com/office/drawing/2014/main" id="{F3430813-2B13-482D-B170-802E60FFF409}"/>
              </a:ext>
            </a:extLst>
          </p:cNvPr>
          <p:cNvSpPr txBox="1"/>
          <p:nvPr/>
        </p:nvSpPr>
        <p:spPr bwMode="gray">
          <a:xfrm>
            <a:off x="2183518" y="2706898"/>
            <a:ext cx="1908000" cy="27907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Service Request Button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pic>
        <p:nvPicPr>
          <p:cNvPr id="87" name="Picture 2" descr="https://www.elsys.se/shop/wp-content/uploads/sites/4/2018/03/sound4_1.png">
            <a:extLst>
              <a:ext uri="{FF2B5EF4-FFF2-40B4-BE49-F238E27FC236}">
                <a16:creationId xmlns:a16="http://schemas.microsoft.com/office/drawing/2014/main" id="{F47976D3-86FD-42C3-994A-598F6A7E6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33" y="3609546"/>
            <a:ext cx="735535" cy="74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feld 63">
            <a:extLst>
              <a:ext uri="{FF2B5EF4-FFF2-40B4-BE49-F238E27FC236}">
                <a16:creationId xmlns:a16="http://schemas.microsoft.com/office/drawing/2014/main" id="{AD2FC5A2-068E-4B49-B43C-8C9517A9598C}"/>
              </a:ext>
            </a:extLst>
          </p:cNvPr>
          <p:cNvSpPr txBox="1"/>
          <p:nvPr/>
        </p:nvSpPr>
        <p:spPr bwMode="gray">
          <a:xfrm>
            <a:off x="2194421" y="4853781"/>
            <a:ext cx="1908000" cy="27907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Indoor Tracking</a:t>
            </a:r>
            <a:endParaRPr kumimoji="0" lang="de-CH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66B9B6C4-91C4-45B3-9A91-415D5A47D508}"/>
              </a:ext>
            </a:extLst>
          </p:cNvPr>
          <p:cNvSpPr txBox="1"/>
          <p:nvPr/>
        </p:nvSpPr>
        <p:spPr bwMode="gray">
          <a:xfrm>
            <a:off x="2183518" y="5981689"/>
            <a:ext cx="1908000" cy="27907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Vernetzte Haustechnik</a:t>
            </a:r>
            <a:endParaRPr kumimoji="0" lang="de-CH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7A82F2AB-11AB-483F-B307-1C0C50B85648}"/>
              </a:ext>
            </a:extLst>
          </p:cNvPr>
          <p:cNvSpPr txBox="1"/>
          <p:nvPr/>
        </p:nvSpPr>
        <p:spPr bwMode="gray">
          <a:xfrm>
            <a:off x="4496950" y="3874745"/>
            <a:ext cx="2958619" cy="64328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0" i="1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BLE</a:t>
            </a:r>
          </a:p>
        </p:txBody>
      </p:sp>
      <p:pic>
        <p:nvPicPr>
          <p:cNvPr id="88" name="Picture 4">
            <a:extLst>
              <a:ext uri="{FF2B5EF4-FFF2-40B4-BE49-F238E27FC236}">
                <a16:creationId xmlns:a16="http://schemas.microsoft.com/office/drawing/2014/main" id="{96E2F7CC-04E2-4A0D-8F6C-10F9832C1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1"/>
          <a:stretch/>
        </p:blipFill>
        <p:spPr bwMode="auto">
          <a:xfrm rot="16200000">
            <a:off x="7859039" y="1776642"/>
            <a:ext cx="937829" cy="95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ashboard | Wilken">
            <a:extLst>
              <a:ext uri="{FF2B5EF4-FFF2-40B4-BE49-F238E27FC236}">
                <a16:creationId xmlns:a16="http://schemas.microsoft.com/office/drawing/2014/main" id="{5B2E95FD-8850-4C64-B66C-C82126FDF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7" t="5924" r="11673" b="35367"/>
          <a:stretch/>
        </p:blipFill>
        <p:spPr bwMode="auto">
          <a:xfrm>
            <a:off x="8011885" y="1973631"/>
            <a:ext cx="597961" cy="39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>
            <a:extLst>
              <a:ext uri="{FF2B5EF4-FFF2-40B4-BE49-F238E27FC236}">
                <a16:creationId xmlns:a16="http://schemas.microsoft.com/office/drawing/2014/main" id="{3DC75B19-B714-45DF-A952-CEC982EE31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1"/>
          <a:stretch/>
        </p:blipFill>
        <p:spPr bwMode="auto">
          <a:xfrm rot="16200000">
            <a:off x="7856253" y="2506838"/>
            <a:ext cx="937829" cy="95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>
            <a:extLst>
              <a:ext uri="{FF2B5EF4-FFF2-40B4-BE49-F238E27FC236}">
                <a16:creationId xmlns:a16="http://schemas.microsoft.com/office/drawing/2014/main" id="{F3F9458F-8450-4F06-9A48-1AD264484B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1"/>
          <a:stretch/>
        </p:blipFill>
        <p:spPr bwMode="auto">
          <a:xfrm rot="16200000">
            <a:off x="7853467" y="3287526"/>
            <a:ext cx="937829" cy="95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">
            <a:extLst>
              <a:ext uri="{FF2B5EF4-FFF2-40B4-BE49-F238E27FC236}">
                <a16:creationId xmlns:a16="http://schemas.microsoft.com/office/drawing/2014/main" id="{F664DF3D-92DA-491B-9A29-CAA90E46C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1"/>
          <a:stretch/>
        </p:blipFill>
        <p:spPr bwMode="auto">
          <a:xfrm rot="16200000">
            <a:off x="7850681" y="4066248"/>
            <a:ext cx="937829" cy="95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ätigen von Anrufen auf dem iPhone - Apple Support">
            <a:extLst>
              <a:ext uri="{FF2B5EF4-FFF2-40B4-BE49-F238E27FC236}">
                <a16:creationId xmlns:a16="http://schemas.microsoft.com/office/drawing/2014/main" id="{B8409754-1191-46F4-9AA7-2B80F605AE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61"/>
          <a:stretch/>
        </p:blipFill>
        <p:spPr bwMode="auto">
          <a:xfrm>
            <a:off x="8124581" y="4965258"/>
            <a:ext cx="321500" cy="64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n 4 Schritten zum Service-Request mit Ivanti Service Manager">
            <a:extLst>
              <a:ext uri="{FF2B5EF4-FFF2-40B4-BE49-F238E27FC236}">
                <a16:creationId xmlns:a16="http://schemas.microsoft.com/office/drawing/2014/main" id="{D4B89140-6BB1-4DA8-8EE2-E1C445990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95" b="6577"/>
          <a:stretch/>
        </p:blipFill>
        <p:spPr bwMode="auto">
          <a:xfrm>
            <a:off x="8020321" y="2702148"/>
            <a:ext cx="580471" cy="40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mart Maintenance Dashboard — option seven innovation design consultancy">
            <a:extLst>
              <a:ext uri="{FF2B5EF4-FFF2-40B4-BE49-F238E27FC236}">
                <a16:creationId xmlns:a16="http://schemas.microsoft.com/office/drawing/2014/main" id="{1F30BF91-21E2-4907-A98B-D23FFF406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489" y="3468878"/>
            <a:ext cx="604358" cy="41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staurant-Table-plan-EN | GASTROFIX">
            <a:extLst>
              <a:ext uri="{FF2B5EF4-FFF2-40B4-BE49-F238E27FC236}">
                <a16:creationId xmlns:a16="http://schemas.microsoft.com/office/drawing/2014/main" id="{F5569452-1A0B-46AB-B5FC-33D016229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885" y="4273476"/>
            <a:ext cx="597961" cy="40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4" name="Gerade Verbindung mit Pfeil 83">
            <a:extLst>
              <a:ext uri="{FF2B5EF4-FFF2-40B4-BE49-F238E27FC236}">
                <a16:creationId xmlns:a16="http://schemas.microsoft.com/office/drawing/2014/main" id="{D1A581AB-3F9E-4BC5-B37E-D55ABB5547AB}"/>
              </a:ext>
            </a:extLst>
          </p:cNvPr>
          <p:cNvCxnSpPr>
            <a:cxnSpLocks/>
          </p:cNvCxnSpPr>
          <p:nvPr/>
        </p:nvCxnSpPr>
        <p:spPr bwMode="gray">
          <a:xfrm flipV="1">
            <a:off x="6952847" y="3545248"/>
            <a:ext cx="239497" cy="21168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Gerade Verbindung mit Pfeil 98">
            <a:extLst>
              <a:ext uri="{FF2B5EF4-FFF2-40B4-BE49-F238E27FC236}">
                <a16:creationId xmlns:a16="http://schemas.microsoft.com/office/drawing/2014/main" id="{343C164E-949B-44D3-AEF0-521C9361A3E0}"/>
              </a:ext>
            </a:extLst>
          </p:cNvPr>
          <p:cNvCxnSpPr>
            <a:cxnSpLocks/>
          </p:cNvCxnSpPr>
          <p:nvPr/>
        </p:nvCxnSpPr>
        <p:spPr bwMode="gray">
          <a:xfrm flipV="1">
            <a:off x="6986350" y="3773966"/>
            <a:ext cx="228549" cy="9819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Gerade Verbindung mit Pfeil 101">
            <a:extLst>
              <a:ext uri="{FF2B5EF4-FFF2-40B4-BE49-F238E27FC236}">
                <a16:creationId xmlns:a16="http://schemas.microsoft.com/office/drawing/2014/main" id="{6AF895B9-ACBB-4E33-A5DB-D1E03A0D679F}"/>
              </a:ext>
            </a:extLst>
          </p:cNvPr>
          <p:cNvCxnSpPr>
            <a:cxnSpLocks/>
          </p:cNvCxnSpPr>
          <p:nvPr/>
        </p:nvCxnSpPr>
        <p:spPr bwMode="gray">
          <a:xfrm>
            <a:off x="6961700" y="3967300"/>
            <a:ext cx="285621" cy="6573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Gerade Verbindung mit Pfeil 104">
            <a:extLst>
              <a:ext uri="{FF2B5EF4-FFF2-40B4-BE49-F238E27FC236}">
                <a16:creationId xmlns:a16="http://schemas.microsoft.com/office/drawing/2014/main" id="{A19D271A-AAE6-4863-A5CC-B23C8AF4E4E7}"/>
              </a:ext>
            </a:extLst>
          </p:cNvPr>
          <p:cNvCxnSpPr>
            <a:cxnSpLocks/>
          </p:cNvCxnSpPr>
          <p:nvPr/>
        </p:nvCxnSpPr>
        <p:spPr bwMode="gray">
          <a:xfrm>
            <a:off x="6952847" y="4101856"/>
            <a:ext cx="241933" cy="153061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Gruppieren 115">
            <a:extLst>
              <a:ext uri="{FF2B5EF4-FFF2-40B4-BE49-F238E27FC236}">
                <a16:creationId xmlns:a16="http://schemas.microsoft.com/office/drawing/2014/main" id="{4862C885-7CF1-4EAD-BDC9-75019B9B8679}"/>
              </a:ext>
            </a:extLst>
          </p:cNvPr>
          <p:cNvGrpSpPr/>
          <p:nvPr/>
        </p:nvGrpSpPr>
        <p:grpSpPr>
          <a:xfrm flipH="1">
            <a:off x="4828965" y="3507531"/>
            <a:ext cx="338849" cy="709669"/>
            <a:chOff x="7105247" y="3697648"/>
            <a:chExt cx="294474" cy="709669"/>
          </a:xfrm>
        </p:grpSpPr>
        <p:cxnSp>
          <p:nvCxnSpPr>
            <p:cNvPr id="125" name="Gerade Verbindung mit Pfeil 124">
              <a:extLst>
                <a:ext uri="{FF2B5EF4-FFF2-40B4-BE49-F238E27FC236}">
                  <a16:creationId xmlns:a16="http://schemas.microsoft.com/office/drawing/2014/main" id="{7E2421B3-F2B4-4F77-BBB9-833D12B1739E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7105247" y="3697648"/>
              <a:ext cx="239497" cy="211680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Gerade Verbindung mit Pfeil 125">
              <a:extLst>
                <a:ext uri="{FF2B5EF4-FFF2-40B4-BE49-F238E27FC236}">
                  <a16:creationId xmlns:a16="http://schemas.microsoft.com/office/drawing/2014/main" id="{D0951218-E442-45F5-AA63-5AC6CA7EAB03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7138750" y="3926366"/>
              <a:ext cx="228549" cy="98190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Gerade Verbindung mit Pfeil 126">
              <a:extLst>
                <a:ext uri="{FF2B5EF4-FFF2-40B4-BE49-F238E27FC236}">
                  <a16:creationId xmlns:a16="http://schemas.microsoft.com/office/drawing/2014/main" id="{ABE6C28F-B311-4844-9FD8-33B5892497F0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114100" y="4119700"/>
              <a:ext cx="285621" cy="65736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Gerade Verbindung mit Pfeil 127">
              <a:extLst>
                <a:ext uri="{FF2B5EF4-FFF2-40B4-BE49-F238E27FC236}">
                  <a16:creationId xmlns:a16="http://schemas.microsoft.com/office/drawing/2014/main" id="{78212BFF-7CE6-488B-A53C-B3A66042A38B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105247" y="4254256"/>
              <a:ext cx="241933" cy="153061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7" name="Rechteck 116">
            <a:extLst>
              <a:ext uri="{FF2B5EF4-FFF2-40B4-BE49-F238E27FC236}">
                <a16:creationId xmlns:a16="http://schemas.microsoft.com/office/drawing/2014/main" id="{6FB011F8-5B1E-4D2E-812E-D1D62AE5C677}"/>
              </a:ext>
            </a:extLst>
          </p:cNvPr>
          <p:cNvSpPr/>
          <p:nvPr/>
        </p:nvSpPr>
        <p:spPr>
          <a:xfrm>
            <a:off x="4871859" y="2474954"/>
            <a:ext cx="2406556" cy="381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OLDFUTRE IoT Backend</a:t>
            </a: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41F22083-86A4-463A-A87C-3BC9511E0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9" t="17329" r="17168" b="17424"/>
          <a:stretch/>
        </p:blipFill>
        <p:spPr bwMode="auto">
          <a:xfrm>
            <a:off x="1085016" y="4632573"/>
            <a:ext cx="779472" cy="69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 descr="Ein Bild, das Elektronik, Uhrenradio enthält.&#10;&#10;Automatisch generierte Beschreibung">
            <a:extLst>
              <a:ext uri="{FF2B5EF4-FFF2-40B4-BE49-F238E27FC236}">
                <a16:creationId xmlns:a16="http://schemas.microsoft.com/office/drawing/2014/main" id="{11A08A0F-52C8-4F6C-941D-BAE20BE2ECE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5" y="5535579"/>
            <a:ext cx="1171297" cy="117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1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1ED6142-0081-4728-A6F9-7CA5C8C43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713" y="4971501"/>
            <a:ext cx="3688876" cy="720000"/>
          </a:xfrm>
        </p:spPr>
        <p:txBody>
          <a:bodyPr/>
          <a:lstStyle/>
          <a:p>
            <a:pPr algn="ctr"/>
            <a:r>
              <a:rPr lang="de-CH"/>
              <a:t>Machen Sie jetzt mit uns Ihr Gebäude smarter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501A896-F6B3-47B9-9280-01F74BDE05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81"/>
          <a:stretch/>
        </p:blipFill>
        <p:spPr>
          <a:xfrm>
            <a:off x="6599582" y="0"/>
            <a:ext cx="5698435" cy="68580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45E04B5-A93F-4032-BB9E-012546AA5E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8" t="15627" r="6164" b="1961"/>
          <a:stretch/>
        </p:blipFill>
        <p:spPr bwMode="gray">
          <a:xfrm>
            <a:off x="392403" y="1269039"/>
            <a:ext cx="5464711" cy="28784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8FDD8BD1-1C96-430A-BFC2-1D850F88CB80}"/>
              </a:ext>
            </a:extLst>
          </p:cNvPr>
          <p:cNvSpPr/>
          <p:nvPr/>
        </p:nvSpPr>
        <p:spPr bwMode="gray">
          <a:xfrm>
            <a:off x="1965685" y="1632859"/>
            <a:ext cx="3034932" cy="2096429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3297DD0F-9FDC-4D31-84DC-CE170C36E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5965" y="1748716"/>
            <a:ext cx="2378540" cy="191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98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FEE5C9C-0A0B-4434-9B92-650B73AFE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Pricing Swisscom Multisense</a:t>
            </a:r>
          </a:p>
        </p:txBody>
      </p:sp>
      <p:graphicFrame>
        <p:nvGraphicFramePr>
          <p:cNvPr id="16" name="Table 7">
            <a:extLst>
              <a:ext uri="{FF2B5EF4-FFF2-40B4-BE49-F238E27FC236}">
                <a16:creationId xmlns:a16="http://schemas.microsoft.com/office/drawing/2014/main" id="{72F330D2-9DD6-45D4-BB49-6487D5A1B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768491"/>
              </p:ext>
            </p:extLst>
          </p:nvPr>
        </p:nvGraphicFramePr>
        <p:xfrm>
          <a:off x="1199456" y="1052736"/>
          <a:ext cx="10512000" cy="162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0">
                  <a:extLst>
                    <a:ext uri="{9D8B030D-6E8A-4147-A177-3AD203B41FA5}">
                      <a16:colId xmlns:a16="http://schemas.microsoft.com/office/drawing/2014/main" val="91332776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482206168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1669491230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651046321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18873899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de-DE" sz="1600" b="1">
                          <a:solidFill>
                            <a:srgbClr val="333333"/>
                          </a:solidFill>
                          <a:latin typeface="+mn-lt"/>
                        </a:rPr>
                        <a:t>Hardware </a:t>
                      </a:r>
                      <a:r>
                        <a:rPr lang="de-DE" sz="1600" b="0">
                          <a:solidFill>
                            <a:srgbClr val="333333"/>
                          </a:solidFill>
                          <a:latin typeface="+mn-lt"/>
                        </a:rPr>
                        <a:t>(per Stück*)</a:t>
                      </a:r>
                      <a:endParaRPr lang="en-GB" sz="1600" b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21600" marB="936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21600" marB="936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21600" marB="936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21600" marB="936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TheSans Swisscom Light"/>
                          <a:ea typeface="+mn-ea"/>
                          <a:cs typeface="+mn-cs"/>
                        </a:rPr>
                        <a:t>Preis</a:t>
                      </a:r>
                      <a:endParaRPr lang="en-GB" sz="1600" b="1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21600" marB="936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EAB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8198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>
                          <a:effectLst/>
                        </a:rPr>
                        <a:t>bis 99</a:t>
                      </a:r>
                      <a:endParaRPr lang="de-CH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TheSans Swisscom Ligh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 Device einmalig </a:t>
                      </a: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TheSans Swisscom Ligh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CHF 99.00</a:t>
                      </a: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EAB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225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>
                          <a:effectLst/>
                        </a:rPr>
                        <a:t>100-999</a:t>
                      </a:r>
                      <a:endParaRPr lang="de-CH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TheSans Swisscom Ligh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TheSans Swisscom Ligh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CHF 89.00</a:t>
                      </a: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5508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>
                          <a:effectLst/>
                        </a:rPr>
                        <a:t>ab 1000</a:t>
                      </a:r>
                      <a:endParaRPr lang="de-CH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TheSans Swisscom Ligh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TheSans Swisscom Ligh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Auf </a:t>
                      </a:r>
                      <a:r>
                        <a:rPr kumimoji="0" lang="en-GB" sz="16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Anfrage</a:t>
                      </a:r>
                      <a:endParaRPr kumimoji="0" lang="en-GB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5454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Halterung</a:t>
                      </a: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TheSans Swisscom Ligh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TheSans Swisscom Ligh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CHF 1.50</a:t>
                      </a: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969447"/>
                  </a:ext>
                </a:extLst>
              </a:tr>
            </a:tbl>
          </a:graphicData>
        </a:graphic>
      </p:graphicFrame>
      <p:graphicFrame>
        <p:nvGraphicFramePr>
          <p:cNvPr id="20" name="Table 7">
            <a:extLst>
              <a:ext uri="{FF2B5EF4-FFF2-40B4-BE49-F238E27FC236}">
                <a16:creationId xmlns:a16="http://schemas.microsoft.com/office/drawing/2014/main" id="{ABD53D6A-291B-4EED-9222-AA4F4AAC71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4221"/>
              </p:ext>
            </p:extLst>
          </p:nvPr>
        </p:nvGraphicFramePr>
        <p:xfrm>
          <a:off x="1199456" y="2816415"/>
          <a:ext cx="10512000" cy="130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0">
                  <a:extLst>
                    <a:ext uri="{9D8B030D-6E8A-4147-A177-3AD203B41FA5}">
                      <a16:colId xmlns:a16="http://schemas.microsoft.com/office/drawing/2014/main" val="91332776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482206168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1669491230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651046321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18873899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de-DE" sz="1600" b="1">
                          <a:solidFill>
                            <a:srgbClr val="333333"/>
                          </a:solidFill>
                          <a:latin typeface="+mn-lt"/>
                        </a:rPr>
                        <a:t>Service  – </a:t>
                      </a:r>
                      <a:r>
                        <a:rPr lang="de-DE" sz="1600" b="0">
                          <a:solidFill>
                            <a:srgbClr val="333333"/>
                          </a:solidFill>
                          <a:latin typeface="+mn-lt"/>
                        </a:rPr>
                        <a:t>MVD 36 Monate (per Stück)</a:t>
                      </a:r>
                      <a:endParaRPr lang="en-GB" sz="1600" b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21600" marB="936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21600" marB="936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21600" marB="936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21600" marB="936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TheSans Swisscom Light"/>
                          <a:ea typeface="+mn-ea"/>
                          <a:cs typeface="+mn-cs"/>
                        </a:rPr>
                        <a:t>Preis</a:t>
                      </a:r>
                      <a:endParaRPr lang="en-GB" sz="1600" b="1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21600" marB="936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EAB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8198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 dirty="0">
                          <a:effectLst/>
                        </a:rPr>
                        <a:t>bis 99</a:t>
                      </a:r>
                      <a:endParaRPr lang="de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TheSans Swisscom Ligh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 Device pro Monat </a:t>
                      </a: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TheSans Swisscom Ligh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CHF 3.80</a:t>
                      </a: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EAB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225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>
                          <a:effectLst/>
                        </a:rPr>
                        <a:t>100-999</a:t>
                      </a:r>
                      <a:endParaRPr lang="de-CH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TheSans Swisscom Ligh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TheSans Swisscom Ligh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CHF 3.40</a:t>
                      </a: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5508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>
                          <a:effectLst/>
                        </a:rPr>
                        <a:t>ab 1000</a:t>
                      </a:r>
                      <a:endParaRPr lang="de-CH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TheSans Swisscom Ligh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TheSans Swisscom Ligh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Auf </a:t>
                      </a:r>
                      <a:r>
                        <a:rPr kumimoji="0" lang="en-GB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Anfrage</a:t>
                      </a:r>
                      <a:endParaRPr kumimoji="0" lang="en-GB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545400"/>
                  </a:ext>
                </a:extLst>
              </a:tr>
            </a:tbl>
          </a:graphicData>
        </a:graphic>
      </p:graphicFrame>
      <p:graphicFrame>
        <p:nvGraphicFramePr>
          <p:cNvPr id="21" name="Table 7">
            <a:extLst>
              <a:ext uri="{FF2B5EF4-FFF2-40B4-BE49-F238E27FC236}">
                <a16:creationId xmlns:a16="http://schemas.microsoft.com/office/drawing/2014/main" id="{7519EE01-9875-4B22-AF88-6F0E640424BE}"/>
              </a:ext>
            </a:extLst>
          </p:cNvPr>
          <p:cNvGraphicFramePr>
            <a:graphicFrameLocks noGrp="1"/>
          </p:cNvGraphicFramePr>
          <p:nvPr/>
        </p:nvGraphicFramePr>
        <p:xfrm>
          <a:off x="1199456" y="4293096"/>
          <a:ext cx="10512000" cy="99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0">
                  <a:extLst>
                    <a:ext uri="{9D8B030D-6E8A-4147-A177-3AD203B41FA5}">
                      <a16:colId xmlns:a16="http://schemas.microsoft.com/office/drawing/2014/main" val="91332776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482206168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1669491230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651046321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18873899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de-DE" sz="1600" b="1">
                          <a:solidFill>
                            <a:srgbClr val="333333"/>
                          </a:solidFill>
                          <a:latin typeface="+mn-lt"/>
                        </a:rPr>
                        <a:t>Versandaufwand bei Kleinmengen</a:t>
                      </a:r>
                      <a:endParaRPr lang="de-DE" sz="1600" b="0">
                        <a:solidFill>
                          <a:srgbClr val="333333"/>
                        </a:solidFill>
                        <a:latin typeface="+mn-lt"/>
                      </a:endParaRPr>
                    </a:p>
                  </a:txBody>
                  <a:tcPr marL="72000" marR="72000" marT="21600" marB="936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21600" marB="936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21600" marB="936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21600" marB="936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TheSans Swisscom Light"/>
                          <a:ea typeface="+mn-ea"/>
                          <a:cs typeface="+mn-cs"/>
                        </a:rPr>
                        <a:t>Preis</a:t>
                      </a:r>
                      <a:endParaRPr lang="en-GB" sz="1600" b="1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21600" marB="936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EAB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8198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de-CH" sz="16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bis 49</a:t>
                      </a: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u="none" strike="noStrike" kern="1200" noProof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einmalig pro Versand</a:t>
                      </a: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u="none" strike="noStrike" kern="1200" noProof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CHF 65.00</a:t>
                      </a:r>
                      <a:endParaRPr lang="en-GB" sz="1600" u="none" strike="noStrike" kern="1200" noProof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EAB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6588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de-CH" sz="16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 50</a:t>
                      </a: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u="none" strike="noStrike" kern="1200" noProof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u="none" strike="noStrike" kern="1200" noProof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u="none" strike="noStrike" kern="1200" noProof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CHF 0</a:t>
                      </a: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803012"/>
                  </a:ext>
                </a:extLst>
              </a:tr>
            </a:tbl>
          </a:graphicData>
        </a:graphic>
      </p:graphicFrame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6BA7F4AB-C3C8-4444-B606-D9CC5B32DC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232004"/>
              </p:ext>
            </p:extLst>
          </p:nvPr>
        </p:nvGraphicFramePr>
        <p:xfrm>
          <a:off x="1200624" y="5445224"/>
          <a:ext cx="10512000" cy="99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0">
                  <a:extLst>
                    <a:ext uri="{9D8B030D-6E8A-4147-A177-3AD203B41FA5}">
                      <a16:colId xmlns:a16="http://schemas.microsoft.com/office/drawing/2014/main" val="91332776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482206168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1669491230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651046321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18873899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rgbClr val="333333"/>
                          </a:solidFill>
                          <a:latin typeface="+mn-lt"/>
                        </a:rPr>
                        <a:t>Aufschaltgebühr bei Kleinmengen</a:t>
                      </a:r>
                      <a:endParaRPr lang="de-DE" sz="1600" b="0" dirty="0">
                        <a:solidFill>
                          <a:srgbClr val="333333"/>
                        </a:solidFill>
                        <a:latin typeface="+mn-lt"/>
                      </a:endParaRPr>
                    </a:p>
                  </a:txBody>
                  <a:tcPr marL="72000" marR="72000" marT="21600" marB="936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21600" marB="936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21600" marB="936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21600" marB="936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TheSans Swisscom Light"/>
                          <a:ea typeface="+mn-ea"/>
                          <a:cs typeface="+mn-cs"/>
                        </a:rPr>
                        <a:t>Preis</a:t>
                      </a:r>
                      <a:endParaRPr lang="en-GB" sz="1600" b="1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21600" marB="936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EAB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8198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 dirty="0">
                          <a:effectLst/>
                        </a:rPr>
                        <a:t>bis 199</a:t>
                      </a:r>
                      <a:endParaRPr lang="de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TheSans Swisscom Ligh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einmalig pro Projekt </a:t>
                      </a: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TheSans Swisscom Ligh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CHF 2'500.00</a:t>
                      </a: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EAB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225762"/>
                  </a:ext>
                </a:extLst>
              </a:tr>
              <a:tr h="167901"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 dirty="0">
                          <a:effectLst/>
                        </a:rPr>
                        <a:t>ab 300</a:t>
                      </a:r>
                      <a:endParaRPr lang="de-CH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TheSans Swisscom Ligh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TheSans Swisscom Ligh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CHF 3’000.00</a:t>
                      </a: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550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9066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013A320-51A5-4E50-AE2B-518E4012B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Tischreservation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5080268-E6F6-2AE0-CEE7-AE8F0271D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13" y="2199913"/>
            <a:ext cx="11283043" cy="245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05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013A320-51A5-4E50-AE2B-518E4012B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Modul: Check-In &amp; Anwesenheitsvisualisierung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B79A73D-7367-DE28-0FAD-9AF28F891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99" y="1815260"/>
            <a:ext cx="11049000" cy="3718266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808A3488-DF1D-C361-487C-C533B1CE8C7D}"/>
              </a:ext>
            </a:extLst>
          </p:cNvPr>
          <p:cNvSpPr/>
          <p:nvPr/>
        </p:nvSpPr>
        <p:spPr bwMode="gray">
          <a:xfrm>
            <a:off x="5516736" y="2438403"/>
            <a:ext cx="2487514" cy="1235990"/>
          </a:xfrm>
          <a:prstGeom prst="rect">
            <a:avLst/>
          </a:prstGeom>
          <a:noFill/>
          <a:ln w="317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53F1DD0-FD58-B868-59B7-E62B403D607C}"/>
              </a:ext>
            </a:extLst>
          </p:cNvPr>
          <p:cNvSpPr/>
          <p:nvPr/>
        </p:nvSpPr>
        <p:spPr bwMode="gray">
          <a:xfrm>
            <a:off x="567708" y="1256758"/>
            <a:ext cx="4914358" cy="2656527"/>
          </a:xfrm>
          <a:prstGeom prst="rect">
            <a:avLst/>
          </a:prstGeom>
          <a:noFill/>
          <a:ln w="317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AEF7150-9F8F-7281-0D25-2C99D65EF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01" y="1296309"/>
            <a:ext cx="1329273" cy="50506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43747DB-FA72-5E14-8C8F-90327D870A5B}"/>
              </a:ext>
            </a:extLst>
          </p:cNvPr>
          <p:cNvSpPr txBox="1"/>
          <p:nvPr/>
        </p:nvSpPr>
        <p:spPr>
          <a:xfrm>
            <a:off x="1473592" y="1554611"/>
            <a:ext cx="5629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 err="1"/>
              <a:t>LEUnet</a:t>
            </a:r>
            <a:endParaRPr lang="de-DE" sz="1000" b="1" dirty="0"/>
          </a:p>
        </p:txBody>
      </p:sp>
    </p:spTree>
    <p:extLst>
      <p:ext uri="{BB962C8B-B14F-4D97-AF65-F5344CB8AC3E}">
        <p14:creationId xmlns:p14="http://schemas.microsoft.com/office/powerpoint/2010/main" val="16712969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013A320-51A5-4E50-AE2B-518E4012B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Modul: Microsoft Exchange mit Türschild </a:t>
            </a:r>
            <a:r>
              <a:rPr lang="de-CH" dirty="0">
                <a:solidFill>
                  <a:srgbClr val="FF0000"/>
                </a:solidFill>
              </a:rPr>
              <a:t>PLUG&amp;PLAY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ACC09F-5770-7068-09AB-04C1C83D7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035" y="2473463"/>
            <a:ext cx="10902043" cy="1911074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850B519D-3422-914F-B377-7178396C3ABE}"/>
              </a:ext>
            </a:extLst>
          </p:cNvPr>
          <p:cNvSpPr/>
          <p:nvPr/>
        </p:nvSpPr>
        <p:spPr bwMode="gray">
          <a:xfrm>
            <a:off x="3969659" y="2584286"/>
            <a:ext cx="3126783" cy="1235990"/>
          </a:xfrm>
          <a:prstGeom prst="rect">
            <a:avLst/>
          </a:prstGeom>
          <a:noFill/>
          <a:ln w="317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DCCB953-896F-DDE4-C776-3B33B367E1EB}"/>
              </a:ext>
            </a:extLst>
          </p:cNvPr>
          <p:cNvSpPr/>
          <p:nvPr/>
        </p:nvSpPr>
        <p:spPr bwMode="gray">
          <a:xfrm>
            <a:off x="291113" y="2366173"/>
            <a:ext cx="11420343" cy="2439844"/>
          </a:xfrm>
          <a:prstGeom prst="rect">
            <a:avLst/>
          </a:prstGeom>
          <a:noFill/>
          <a:ln w="317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C42C956-6E64-6E91-5FA9-74922B166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354" y="3974247"/>
            <a:ext cx="1634490" cy="62103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775BB05-84F2-6A04-7979-421FB1C3B800}"/>
              </a:ext>
            </a:extLst>
          </p:cNvPr>
          <p:cNvSpPr txBox="1"/>
          <p:nvPr/>
        </p:nvSpPr>
        <p:spPr>
          <a:xfrm>
            <a:off x="8012952" y="4289096"/>
            <a:ext cx="5629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err="1"/>
              <a:t>LEUnet</a:t>
            </a:r>
            <a:endParaRPr lang="de-DE" sz="1000" b="1" dirty="0"/>
          </a:p>
        </p:txBody>
      </p:sp>
      <p:sp>
        <p:nvSpPr>
          <p:cNvPr id="8" name="Inhaltsplatzhalter 4">
            <a:extLst>
              <a:ext uri="{FF2B5EF4-FFF2-40B4-BE49-F238E27FC236}">
                <a16:creationId xmlns:a16="http://schemas.microsoft.com/office/drawing/2014/main" id="{F3EDFF7A-9CEF-27F4-7F6A-67BD41FFA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456" y="5213379"/>
            <a:ext cx="4312946" cy="2124264"/>
          </a:xfrm>
        </p:spPr>
        <p:txBody>
          <a:bodyPr/>
          <a:lstStyle/>
          <a:p>
            <a:r>
              <a:rPr lang="de-CH" sz="1400" b="1" dirty="0"/>
              <a:t>Umsetzung Netzwerk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>
                <a:solidFill>
                  <a:srgbClr val="FF0000"/>
                </a:solidFill>
              </a:rPr>
              <a:t>Rote-Kachel</a:t>
            </a:r>
            <a:r>
              <a:rPr lang="de-CH" sz="1400" dirty="0"/>
              <a:t> entfällt, keine LTE Verbindung mehr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/>
              <a:t>Alle Geräte direkt via </a:t>
            </a:r>
            <a:r>
              <a:rPr lang="de-CH" sz="1400" dirty="0" err="1">
                <a:solidFill>
                  <a:schemeClr val="accent3"/>
                </a:solidFill>
              </a:rPr>
              <a:t>LEUnet</a:t>
            </a:r>
            <a:endParaRPr lang="de-CH" sz="1400" dirty="0">
              <a:solidFill>
                <a:schemeClr val="accent3"/>
              </a:solidFill>
            </a:endParaRPr>
          </a:p>
          <a:p>
            <a:endParaRPr lang="de-CH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1400" dirty="0"/>
          </a:p>
          <a:p>
            <a:endParaRPr lang="de-CH" sz="1400" dirty="0"/>
          </a:p>
        </p:txBody>
      </p:sp>
    </p:spTree>
    <p:extLst>
      <p:ext uri="{BB962C8B-B14F-4D97-AF65-F5344CB8AC3E}">
        <p14:creationId xmlns:p14="http://schemas.microsoft.com/office/powerpoint/2010/main" val="11093395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013A320-51A5-4E50-AE2B-518E4012B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Modul: Infoscreen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2499E96-49D8-3B95-C749-FB8370D17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36" y="1636978"/>
            <a:ext cx="11164661" cy="3584044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58C72B2B-A5D4-5DCE-841B-4352370C15FA}"/>
              </a:ext>
            </a:extLst>
          </p:cNvPr>
          <p:cNvSpPr/>
          <p:nvPr/>
        </p:nvSpPr>
        <p:spPr bwMode="gray">
          <a:xfrm>
            <a:off x="4090966" y="2757632"/>
            <a:ext cx="2465846" cy="1235990"/>
          </a:xfrm>
          <a:prstGeom prst="rect">
            <a:avLst/>
          </a:prstGeom>
          <a:noFill/>
          <a:ln w="317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BD7C369-1092-2DFE-F85C-5C919F639039}"/>
              </a:ext>
            </a:extLst>
          </p:cNvPr>
          <p:cNvSpPr/>
          <p:nvPr/>
        </p:nvSpPr>
        <p:spPr bwMode="gray">
          <a:xfrm>
            <a:off x="754055" y="1636978"/>
            <a:ext cx="3271905" cy="4438797"/>
          </a:xfrm>
          <a:prstGeom prst="rect">
            <a:avLst/>
          </a:prstGeom>
          <a:noFill/>
          <a:ln w="317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DA168AD-E1F3-D2B8-96EE-79DBFFBA1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556" y="5337883"/>
            <a:ext cx="1634490" cy="62103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FB58D8E-6A38-5F19-0F9F-A1ACC314E582}"/>
              </a:ext>
            </a:extLst>
          </p:cNvPr>
          <p:cNvSpPr txBox="1"/>
          <p:nvPr/>
        </p:nvSpPr>
        <p:spPr>
          <a:xfrm>
            <a:off x="1651154" y="5652732"/>
            <a:ext cx="5629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err="1"/>
              <a:t>LEUnet</a:t>
            </a:r>
            <a:endParaRPr lang="de-DE" sz="1000" b="1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64CE676-6FAD-6727-95DD-84B123C65928}"/>
              </a:ext>
            </a:extLst>
          </p:cNvPr>
          <p:cNvSpPr/>
          <p:nvPr/>
        </p:nvSpPr>
        <p:spPr bwMode="gray">
          <a:xfrm>
            <a:off x="8034587" y="1676703"/>
            <a:ext cx="3497314" cy="4438797"/>
          </a:xfrm>
          <a:prstGeom prst="rect">
            <a:avLst/>
          </a:prstGeom>
          <a:noFill/>
          <a:ln w="3175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11" name="Inhaltsplatzhalter 4">
            <a:extLst>
              <a:ext uri="{FF2B5EF4-FFF2-40B4-BE49-F238E27FC236}">
                <a16:creationId xmlns:a16="http://schemas.microsoft.com/office/drawing/2014/main" id="{6B1B5E50-4425-1C84-7F41-395A35607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461" y="4931692"/>
            <a:ext cx="4312946" cy="2124264"/>
          </a:xfrm>
        </p:spPr>
        <p:txBody>
          <a:bodyPr/>
          <a:lstStyle/>
          <a:p>
            <a:r>
              <a:rPr lang="de-CH" sz="1400" b="1" dirty="0"/>
              <a:t>Umsetzung Netzwerk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>
                <a:solidFill>
                  <a:srgbClr val="FF0000"/>
                </a:solidFill>
              </a:rPr>
              <a:t>Rote-Kachel</a:t>
            </a:r>
            <a:r>
              <a:rPr lang="de-CH" sz="1400" dirty="0"/>
              <a:t> entfällt, keine LTE Verbindung mehr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/>
              <a:t>Alle Geräte direkt via </a:t>
            </a:r>
            <a:r>
              <a:rPr lang="de-CH" sz="1400" dirty="0" err="1">
                <a:solidFill>
                  <a:schemeClr val="accent3"/>
                </a:solidFill>
              </a:rPr>
              <a:t>LEUnet</a:t>
            </a:r>
            <a:endParaRPr lang="de-CH" sz="1400" dirty="0">
              <a:solidFill>
                <a:schemeClr val="accent3"/>
              </a:solidFill>
            </a:endParaRPr>
          </a:p>
          <a:p>
            <a:endParaRPr lang="de-CH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1400" dirty="0"/>
          </a:p>
          <a:p>
            <a:endParaRPr lang="de-CH" sz="14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ABD9A68-C4E3-92AB-8671-5CBB0BA40F21}"/>
              </a:ext>
            </a:extLst>
          </p:cNvPr>
          <p:cNvSpPr txBox="1"/>
          <p:nvPr/>
        </p:nvSpPr>
        <p:spPr>
          <a:xfrm>
            <a:off x="8095258" y="5845069"/>
            <a:ext cx="34973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Funk: </a:t>
            </a:r>
            <a:r>
              <a:rPr lang="de-DE" sz="1000" b="1" dirty="0" err="1"/>
              <a:t>LoRa</a:t>
            </a:r>
            <a:r>
              <a:rPr lang="de-DE" sz="1000" b="1" dirty="0"/>
              <a:t> – Verschlüsselte MQTT Verbindung zum Backend</a:t>
            </a:r>
          </a:p>
        </p:txBody>
      </p:sp>
    </p:spTree>
    <p:extLst>
      <p:ext uri="{BB962C8B-B14F-4D97-AF65-F5344CB8AC3E}">
        <p14:creationId xmlns:p14="http://schemas.microsoft.com/office/powerpoint/2010/main" val="208444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013A320-51A5-4E50-AE2B-518E4012B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Version SSO nach dem PoC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8C72B2B-A5D4-5DCE-841B-4352370C15FA}"/>
              </a:ext>
            </a:extLst>
          </p:cNvPr>
          <p:cNvSpPr/>
          <p:nvPr/>
        </p:nvSpPr>
        <p:spPr bwMode="gray">
          <a:xfrm>
            <a:off x="6604483" y="4155969"/>
            <a:ext cx="2465846" cy="636831"/>
          </a:xfrm>
          <a:prstGeom prst="rect">
            <a:avLst/>
          </a:prstGeom>
          <a:noFill/>
          <a:ln w="3175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BD7C369-1092-2DFE-F85C-5C919F639039}"/>
              </a:ext>
            </a:extLst>
          </p:cNvPr>
          <p:cNvSpPr/>
          <p:nvPr/>
        </p:nvSpPr>
        <p:spPr bwMode="gray">
          <a:xfrm>
            <a:off x="754055" y="1636978"/>
            <a:ext cx="3804944" cy="4438797"/>
          </a:xfrm>
          <a:prstGeom prst="rect">
            <a:avLst/>
          </a:prstGeom>
          <a:noFill/>
          <a:ln w="317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DA168AD-E1F3-D2B8-96EE-79DBFFBA1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556" y="5337883"/>
            <a:ext cx="1634490" cy="62103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FB58D8E-6A38-5F19-0F9F-A1ACC314E582}"/>
              </a:ext>
            </a:extLst>
          </p:cNvPr>
          <p:cNvSpPr txBox="1"/>
          <p:nvPr/>
        </p:nvSpPr>
        <p:spPr>
          <a:xfrm>
            <a:off x="1651154" y="5652732"/>
            <a:ext cx="5629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err="1"/>
              <a:t>LEUnet</a:t>
            </a:r>
            <a:endParaRPr lang="de-DE" sz="1000" b="1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ABD9A68-C4E3-92AB-8671-5CBB0BA40F21}"/>
              </a:ext>
            </a:extLst>
          </p:cNvPr>
          <p:cNvSpPr txBox="1"/>
          <p:nvPr/>
        </p:nvSpPr>
        <p:spPr>
          <a:xfrm>
            <a:off x="6556872" y="4562761"/>
            <a:ext cx="14387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Backend |DB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2A2478F-7DA2-C9AC-735C-880AB2D2D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67" y="3582656"/>
            <a:ext cx="1494886" cy="172983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D68DEBF-8721-BF1F-9AFF-39E5264EC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206" y="1728206"/>
            <a:ext cx="1029084" cy="32394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E4C8813-1C25-C1C2-4BD4-559139ED2B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164" y="1703740"/>
            <a:ext cx="3496976" cy="1729839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D7F15EF6-ACFE-D865-25AA-7734FF74344B}"/>
              </a:ext>
            </a:extLst>
          </p:cNvPr>
          <p:cNvSpPr/>
          <p:nvPr/>
        </p:nvSpPr>
        <p:spPr bwMode="gray">
          <a:xfrm>
            <a:off x="915556" y="1695069"/>
            <a:ext cx="3497314" cy="1747182"/>
          </a:xfrm>
          <a:prstGeom prst="rect">
            <a:avLst/>
          </a:prstGeom>
          <a:noFill/>
          <a:ln w="3175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C155F9A5-52A8-CF6B-922C-8127CE279FF4}"/>
              </a:ext>
            </a:extLst>
          </p:cNvPr>
          <p:cNvCxnSpPr>
            <a:cxnSpLocks/>
          </p:cNvCxnSpPr>
          <p:nvPr/>
        </p:nvCxnSpPr>
        <p:spPr bwMode="gray">
          <a:xfrm flipV="1">
            <a:off x="1732801" y="2760535"/>
            <a:ext cx="1123074" cy="1274092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A37E0859-6AF1-8878-BF74-86CC1CF58E36}"/>
              </a:ext>
            </a:extLst>
          </p:cNvPr>
          <p:cNvCxnSpPr>
            <a:cxnSpLocks/>
          </p:cNvCxnSpPr>
          <p:nvPr/>
        </p:nvCxnSpPr>
        <p:spPr bwMode="gray">
          <a:xfrm>
            <a:off x="7180857" y="2052149"/>
            <a:ext cx="0" cy="1141751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F07276F1-0AE9-81FC-ECC7-FE56CF13F28C}"/>
              </a:ext>
            </a:extLst>
          </p:cNvPr>
          <p:cNvCxnSpPr>
            <a:cxnSpLocks/>
          </p:cNvCxnSpPr>
          <p:nvPr/>
        </p:nvCxnSpPr>
        <p:spPr bwMode="gray">
          <a:xfrm flipH="1">
            <a:off x="1732801" y="3429000"/>
            <a:ext cx="4956909" cy="926379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hteck 28">
            <a:extLst>
              <a:ext uri="{FF2B5EF4-FFF2-40B4-BE49-F238E27FC236}">
                <a16:creationId xmlns:a16="http://schemas.microsoft.com/office/drawing/2014/main" id="{A7F80E99-C42D-97BA-DBFD-920BCB55805D}"/>
              </a:ext>
            </a:extLst>
          </p:cNvPr>
          <p:cNvSpPr/>
          <p:nvPr/>
        </p:nvSpPr>
        <p:spPr bwMode="gray">
          <a:xfrm>
            <a:off x="6455456" y="1655185"/>
            <a:ext cx="1177547" cy="455302"/>
          </a:xfrm>
          <a:prstGeom prst="rect">
            <a:avLst/>
          </a:prstGeom>
          <a:noFill/>
          <a:ln w="317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4C25409C-CE8E-F570-83D5-5FD743DBF17B}"/>
              </a:ext>
            </a:extLst>
          </p:cNvPr>
          <p:cNvCxnSpPr>
            <a:cxnSpLocks/>
            <a:endCxn id="14" idx="1"/>
          </p:cNvCxnSpPr>
          <p:nvPr/>
        </p:nvCxnSpPr>
        <p:spPr bwMode="gray">
          <a:xfrm flipV="1">
            <a:off x="3475587" y="1890178"/>
            <a:ext cx="3085619" cy="870357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>
            <a:extLst>
              <a:ext uri="{FF2B5EF4-FFF2-40B4-BE49-F238E27FC236}">
                <a16:creationId xmlns:a16="http://schemas.microsoft.com/office/drawing/2014/main" id="{BC2A2A49-CC11-E453-F18A-33ECB55A5B53}"/>
              </a:ext>
            </a:extLst>
          </p:cNvPr>
          <p:cNvSpPr txBox="1"/>
          <p:nvPr/>
        </p:nvSpPr>
        <p:spPr>
          <a:xfrm>
            <a:off x="907286" y="1695068"/>
            <a:ext cx="14387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Frontend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179A777C-A7BA-7525-C4A4-7F67641D4DC3}"/>
              </a:ext>
            </a:extLst>
          </p:cNvPr>
          <p:cNvSpPr/>
          <p:nvPr/>
        </p:nvSpPr>
        <p:spPr bwMode="gray">
          <a:xfrm>
            <a:off x="6604483" y="2814812"/>
            <a:ext cx="2465846" cy="636831"/>
          </a:xfrm>
          <a:prstGeom prst="rect">
            <a:avLst/>
          </a:prstGeom>
          <a:noFill/>
          <a:ln w="3175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B8D92156-6CF0-769B-C7ED-92ACC083387B}"/>
              </a:ext>
            </a:extLst>
          </p:cNvPr>
          <p:cNvCxnSpPr>
            <a:cxnSpLocks/>
            <a:endCxn id="1026" idx="1"/>
          </p:cNvCxnSpPr>
          <p:nvPr/>
        </p:nvCxnSpPr>
        <p:spPr bwMode="gray">
          <a:xfrm flipV="1">
            <a:off x="7878574" y="1941289"/>
            <a:ext cx="1304490" cy="1252611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F0DB3AF3-2B4C-3D1A-1512-E0A8B87576DD}"/>
              </a:ext>
            </a:extLst>
          </p:cNvPr>
          <p:cNvCxnSpPr>
            <a:cxnSpLocks/>
          </p:cNvCxnSpPr>
          <p:nvPr/>
        </p:nvCxnSpPr>
        <p:spPr bwMode="gray">
          <a:xfrm>
            <a:off x="8030974" y="3346300"/>
            <a:ext cx="0" cy="112602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19152F0A-DBFD-B3C7-321C-CC8BEABE5ABA}"/>
              </a:ext>
            </a:extLst>
          </p:cNvPr>
          <p:cNvCxnSpPr>
            <a:cxnSpLocks/>
          </p:cNvCxnSpPr>
          <p:nvPr/>
        </p:nvCxnSpPr>
        <p:spPr bwMode="gray">
          <a:xfrm flipV="1">
            <a:off x="7714618" y="3295632"/>
            <a:ext cx="0" cy="1176694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ctive directory logo - SecSign 2FA">
            <a:extLst>
              <a:ext uri="{FF2B5EF4-FFF2-40B4-BE49-F238E27FC236}">
                <a16:creationId xmlns:a16="http://schemas.microsoft.com/office/drawing/2014/main" id="{F0F90DA6-BF6F-5F1A-D1F8-8D30AFD4A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064" y="1461765"/>
            <a:ext cx="959047" cy="9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hteck 46">
            <a:extLst>
              <a:ext uri="{FF2B5EF4-FFF2-40B4-BE49-F238E27FC236}">
                <a16:creationId xmlns:a16="http://schemas.microsoft.com/office/drawing/2014/main" id="{4619964F-DA14-A8A2-C4A6-5880C3809E9C}"/>
              </a:ext>
            </a:extLst>
          </p:cNvPr>
          <p:cNvSpPr/>
          <p:nvPr/>
        </p:nvSpPr>
        <p:spPr bwMode="gray">
          <a:xfrm>
            <a:off x="9077314" y="1590449"/>
            <a:ext cx="1177547" cy="621834"/>
          </a:xfrm>
          <a:prstGeom prst="rect">
            <a:avLst/>
          </a:prstGeom>
          <a:noFill/>
          <a:ln w="317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CH" sz="1600" dirty="0">
              <a:solidFill>
                <a:schemeClr val="tx1"/>
              </a:solidFill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C28D937C-86F3-E828-788C-E73385C8A608}"/>
              </a:ext>
            </a:extLst>
          </p:cNvPr>
          <p:cNvSpPr txBox="1"/>
          <p:nvPr/>
        </p:nvSpPr>
        <p:spPr bwMode="gray">
          <a:xfrm>
            <a:off x="5186172" y="2030703"/>
            <a:ext cx="550373" cy="2462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>
              <a:lnSpc>
                <a:spcPct val="110000"/>
              </a:lnSpc>
            </a:pPr>
            <a:r>
              <a:rPr lang="de-CH" sz="1200" dirty="0"/>
              <a:t>2.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8706CC25-611F-BA09-62EC-86E4BD960F21}"/>
              </a:ext>
            </a:extLst>
          </p:cNvPr>
          <p:cNvSpPr txBox="1"/>
          <p:nvPr/>
        </p:nvSpPr>
        <p:spPr bwMode="gray">
          <a:xfrm>
            <a:off x="1785512" y="3572984"/>
            <a:ext cx="550373" cy="2462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>
              <a:lnSpc>
                <a:spcPct val="110000"/>
              </a:lnSpc>
            </a:pPr>
            <a:r>
              <a:rPr lang="de-CH" sz="1200" dirty="0"/>
              <a:t>1.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C1A64398-9D68-0DF8-7498-C26445328B3C}"/>
              </a:ext>
            </a:extLst>
          </p:cNvPr>
          <p:cNvSpPr txBox="1"/>
          <p:nvPr/>
        </p:nvSpPr>
        <p:spPr bwMode="gray">
          <a:xfrm>
            <a:off x="7206859" y="2510253"/>
            <a:ext cx="550373" cy="2462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>
              <a:lnSpc>
                <a:spcPct val="110000"/>
              </a:lnSpc>
            </a:pPr>
            <a:r>
              <a:rPr lang="de-CH" sz="1200" dirty="0"/>
              <a:t>3.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4DFCC650-CF8B-CEA6-BFDC-A79C3B241F72}"/>
              </a:ext>
            </a:extLst>
          </p:cNvPr>
          <p:cNvSpPr txBox="1"/>
          <p:nvPr/>
        </p:nvSpPr>
        <p:spPr bwMode="gray">
          <a:xfrm>
            <a:off x="8632691" y="2499913"/>
            <a:ext cx="550373" cy="2462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>
              <a:lnSpc>
                <a:spcPct val="110000"/>
              </a:lnSpc>
            </a:pPr>
            <a:r>
              <a:rPr lang="de-CH" sz="1200" dirty="0"/>
              <a:t>4.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17C71F92-92D1-BA76-9FC0-204A7F5545FA}"/>
              </a:ext>
            </a:extLst>
          </p:cNvPr>
          <p:cNvSpPr txBox="1"/>
          <p:nvPr/>
        </p:nvSpPr>
        <p:spPr bwMode="gray">
          <a:xfrm>
            <a:off x="8117287" y="3911516"/>
            <a:ext cx="550373" cy="2462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>
              <a:lnSpc>
                <a:spcPct val="110000"/>
              </a:lnSpc>
            </a:pPr>
            <a:r>
              <a:rPr lang="de-CH" sz="1200" dirty="0"/>
              <a:t>6.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35DBBBA4-DF5C-0FA9-8C8D-67ACCDF8D0A0}"/>
              </a:ext>
            </a:extLst>
          </p:cNvPr>
          <p:cNvSpPr txBox="1"/>
          <p:nvPr/>
        </p:nvSpPr>
        <p:spPr bwMode="gray">
          <a:xfrm>
            <a:off x="7729064" y="3909313"/>
            <a:ext cx="550373" cy="2462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>
              <a:lnSpc>
                <a:spcPct val="110000"/>
              </a:lnSpc>
            </a:pPr>
            <a:r>
              <a:rPr lang="de-CH" sz="1200" dirty="0"/>
              <a:t>7.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FB5304A5-3F82-E9FE-4E89-8553F9FC8B20}"/>
              </a:ext>
            </a:extLst>
          </p:cNvPr>
          <p:cNvSpPr txBox="1"/>
          <p:nvPr/>
        </p:nvSpPr>
        <p:spPr bwMode="gray">
          <a:xfrm>
            <a:off x="5135374" y="3430198"/>
            <a:ext cx="550373" cy="2462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>
              <a:lnSpc>
                <a:spcPct val="110000"/>
              </a:lnSpc>
            </a:pPr>
            <a:r>
              <a:rPr lang="de-CH" sz="1200" dirty="0"/>
              <a:t>7.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B52D759A-047A-42DE-1956-A384B6D6E371}"/>
              </a:ext>
            </a:extLst>
          </p:cNvPr>
          <p:cNvSpPr txBox="1"/>
          <p:nvPr/>
        </p:nvSpPr>
        <p:spPr>
          <a:xfrm>
            <a:off x="6556872" y="3205639"/>
            <a:ext cx="14387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Front App Services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FDF70331-F5F6-7540-B7DB-64FC6CD4657D}"/>
              </a:ext>
            </a:extLst>
          </p:cNvPr>
          <p:cNvCxnSpPr>
            <a:cxnSpLocks/>
          </p:cNvCxnSpPr>
          <p:nvPr/>
        </p:nvCxnSpPr>
        <p:spPr bwMode="gray">
          <a:xfrm flipH="1">
            <a:off x="8625169" y="2179749"/>
            <a:ext cx="961800" cy="112969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5474E894-679E-B939-5528-60E85B41E69D}"/>
              </a:ext>
            </a:extLst>
          </p:cNvPr>
          <p:cNvSpPr txBox="1"/>
          <p:nvPr/>
        </p:nvSpPr>
        <p:spPr bwMode="gray">
          <a:xfrm>
            <a:off x="9304406" y="2506392"/>
            <a:ext cx="550373" cy="2462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>
              <a:lnSpc>
                <a:spcPct val="110000"/>
              </a:lnSpc>
            </a:pPr>
            <a:r>
              <a:rPr lang="de-CH" sz="1200" dirty="0"/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236223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C9EA05-9FA3-47B4-BFB3-DDE968B7E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28" y="388504"/>
            <a:ext cx="2546725" cy="720000"/>
          </a:xfrm>
        </p:spPr>
        <p:txBody>
          <a:bodyPr/>
          <a:lstStyle/>
          <a:p>
            <a:pPr algn="r"/>
            <a:r>
              <a:rPr lang="de-DE"/>
              <a:t>Heutige </a:t>
            </a:r>
            <a:br>
              <a:rPr lang="de-DE"/>
            </a:br>
            <a:r>
              <a:rPr lang="de-DE"/>
              <a:t>Arbeitsplätze</a:t>
            </a:r>
          </a:p>
        </p:txBody>
      </p:sp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2A2E8852-0D9E-4E93-97ED-E7F6CE7889B0}"/>
              </a:ext>
            </a:extLst>
          </p:cNvPr>
          <p:cNvSpPr txBox="1">
            <a:spLocks/>
          </p:cNvSpPr>
          <p:nvPr/>
        </p:nvSpPr>
        <p:spPr bwMode="gray">
          <a:xfrm>
            <a:off x="12466346" y="1541477"/>
            <a:ext cx="1575972" cy="864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Statische Reinigung/ Services</a:t>
            </a:r>
          </a:p>
        </p:txBody>
      </p:sp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43958C92-C2EB-48C4-960E-A98F02521592}"/>
              </a:ext>
            </a:extLst>
          </p:cNvPr>
          <p:cNvSpPr txBox="1">
            <a:spLocks/>
          </p:cNvSpPr>
          <p:nvPr/>
        </p:nvSpPr>
        <p:spPr bwMode="gray">
          <a:xfrm>
            <a:off x="1093118" y="2882654"/>
            <a:ext cx="1412910" cy="864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Schlange vor dem Personal-restaurant</a:t>
            </a:r>
          </a:p>
        </p:txBody>
      </p:sp>
      <p:sp>
        <p:nvSpPr>
          <p:cNvPr id="11" name="Inhaltsplatzhalter 1">
            <a:extLst>
              <a:ext uri="{FF2B5EF4-FFF2-40B4-BE49-F238E27FC236}">
                <a16:creationId xmlns:a16="http://schemas.microsoft.com/office/drawing/2014/main" id="{A478C6ED-B9B7-4138-A301-F17804C16FA2}"/>
              </a:ext>
            </a:extLst>
          </p:cNvPr>
          <p:cNvSpPr txBox="1">
            <a:spLocks/>
          </p:cNvSpPr>
          <p:nvPr/>
        </p:nvSpPr>
        <p:spPr bwMode="gray">
          <a:xfrm>
            <a:off x="1179443" y="5629304"/>
            <a:ext cx="1332082" cy="864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Drucker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ausser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 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Funktion</a:t>
            </a:r>
          </a:p>
        </p:txBody>
      </p:sp>
      <p:sp>
        <p:nvSpPr>
          <p:cNvPr id="13" name="Inhaltsplatzhalter 1">
            <a:extLst>
              <a:ext uri="{FF2B5EF4-FFF2-40B4-BE49-F238E27FC236}">
                <a16:creationId xmlns:a16="http://schemas.microsoft.com/office/drawing/2014/main" id="{CEDFAC7E-E5F9-4037-A977-EE6D855D5302}"/>
              </a:ext>
            </a:extLst>
          </p:cNvPr>
          <p:cNvSpPr txBox="1">
            <a:spLocks/>
          </p:cNvSpPr>
          <p:nvPr/>
        </p:nvSpPr>
        <p:spPr bwMode="gray">
          <a:xfrm>
            <a:off x="1093117" y="1569332"/>
            <a:ext cx="1414613" cy="864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Fehlende Daten oder kein Datenzugang</a:t>
            </a:r>
          </a:p>
        </p:txBody>
      </p:sp>
      <p:grpSp>
        <p:nvGrpSpPr>
          <p:cNvPr id="20" name="Grafik 17">
            <a:extLst>
              <a:ext uri="{FF2B5EF4-FFF2-40B4-BE49-F238E27FC236}">
                <a16:creationId xmlns:a16="http://schemas.microsoft.com/office/drawing/2014/main" id="{4BD532C4-FD71-48EF-A49E-B8B889E91F4B}"/>
              </a:ext>
            </a:extLst>
          </p:cNvPr>
          <p:cNvGrpSpPr/>
          <p:nvPr/>
        </p:nvGrpSpPr>
        <p:grpSpPr>
          <a:xfrm>
            <a:off x="2754060" y="5633137"/>
            <a:ext cx="502025" cy="463408"/>
            <a:chOff x="2550717" y="4156920"/>
            <a:chExt cx="609477" cy="562594"/>
          </a:xfrm>
          <a:solidFill>
            <a:srgbClr val="1781E3"/>
          </a:solidFill>
        </p:grpSpPr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2A27DBAC-EA6F-4936-A4D0-3478E687744D}"/>
                </a:ext>
              </a:extLst>
            </p:cNvPr>
            <p:cNvSpPr/>
            <p:nvPr/>
          </p:nvSpPr>
          <p:spPr>
            <a:xfrm>
              <a:off x="2925780" y="4391334"/>
              <a:ext cx="140648" cy="46882"/>
            </a:xfrm>
            <a:custGeom>
              <a:avLst/>
              <a:gdLst>
                <a:gd name="connsiteX0" fmla="*/ 117207 w 140648"/>
                <a:gd name="connsiteY0" fmla="*/ 0 h 46882"/>
                <a:gd name="connsiteX1" fmla="*/ 23441 w 140648"/>
                <a:gd name="connsiteY1" fmla="*/ 0 h 46882"/>
                <a:gd name="connsiteX2" fmla="*/ 0 w 140648"/>
                <a:gd name="connsiteY2" fmla="*/ 23441 h 46882"/>
                <a:gd name="connsiteX3" fmla="*/ 23441 w 140648"/>
                <a:gd name="connsiteY3" fmla="*/ 46883 h 46882"/>
                <a:gd name="connsiteX4" fmla="*/ 117207 w 140648"/>
                <a:gd name="connsiteY4" fmla="*/ 46883 h 46882"/>
                <a:gd name="connsiteX5" fmla="*/ 140649 w 140648"/>
                <a:gd name="connsiteY5" fmla="*/ 23441 h 46882"/>
                <a:gd name="connsiteX6" fmla="*/ 117207 w 140648"/>
                <a:gd name="connsiteY6" fmla="*/ 0 h 46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648" h="46882">
                  <a:moveTo>
                    <a:pt x="117207" y="0"/>
                  </a:moveTo>
                  <a:lnTo>
                    <a:pt x="23441" y="0"/>
                  </a:lnTo>
                  <a:cubicBezTo>
                    <a:pt x="10549" y="0"/>
                    <a:pt x="0" y="10549"/>
                    <a:pt x="0" y="23441"/>
                  </a:cubicBezTo>
                  <a:cubicBezTo>
                    <a:pt x="0" y="36334"/>
                    <a:pt x="10549" y="46883"/>
                    <a:pt x="23441" y="46883"/>
                  </a:cubicBezTo>
                  <a:lnTo>
                    <a:pt x="117207" y="46883"/>
                  </a:lnTo>
                  <a:cubicBezTo>
                    <a:pt x="130100" y="46883"/>
                    <a:pt x="140649" y="36334"/>
                    <a:pt x="140649" y="23441"/>
                  </a:cubicBezTo>
                  <a:cubicBezTo>
                    <a:pt x="140649" y="10549"/>
                    <a:pt x="130100" y="0"/>
                    <a:pt x="117207" y="0"/>
                  </a:cubicBezTo>
                  <a:close/>
                </a:path>
              </a:pathLst>
            </a:custGeom>
            <a:solidFill>
              <a:srgbClr val="1781E3"/>
            </a:solidFill>
            <a:ln w="231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9549228E-4F86-485B-8FAF-87877E3B9BA7}"/>
                </a:ext>
              </a:extLst>
            </p:cNvPr>
            <p:cNvSpPr/>
            <p:nvPr/>
          </p:nvSpPr>
          <p:spPr>
            <a:xfrm>
              <a:off x="2550717" y="4156920"/>
              <a:ext cx="609477" cy="562594"/>
            </a:xfrm>
            <a:custGeom>
              <a:avLst/>
              <a:gdLst>
                <a:gd name="connsiteX0" fmla="*/ 539153 w 609477"/>
                <a:gd name="connsiteY0" fmla="*/ 140649 h 562594"/>
                <a:gd name="connsiteX1" fmla="*/ 515712 w 609477"/>
                <a:gd name="connsiteY1" fmla="*/ 140649 h 562594"/>
                <a:gd name="connsiteX2" fmla="*/ 515712 w 609477"/>
                <a:gd name="connsiteY2" fmla="*/ 23441 h 562594"/>
                <a:gd name="connsiteX3" fmla="*/ 492270 w 609477"/>
                <a:gd name="connsiteY3" fmla="*/ 0 h 562594"/>
                <a:gd name="connsiteX4" fmla="*/ 117207 w 609477"/>
                <a:gd name="connsiteY4" fmla="*/ 0 h 562594"/>
                <a:gd name="connsiteX5" fmla="*/ 93766 w 609477"/>
                <a:gd name="connsiteY5" fmla="*/ 23441 h 562594"/>
                <a:gd name="connsiteX6" fmla="*/ 93766 w 609477"/>
                <a:gd name="connsiteY6" fmla="*/ 140649 h 562594"/>
                <a:gd name="connsiteX7" fmla="*/ 70324 w 609477"/>
                <a:gd name="connsiteY7" fmla="*/ 140649 h 562594"/>
                <a:gd name="connsiteX8" fmla="*/ 0 w 609477"/>
                <a:gd name="connsiteY8" fmla="*/ 210973 h 562594"/>
                <a:gd name="connsiteX9" fmla="*/ 0 w 609477"/>
                <a:gd name="connsiteY9" fmla="*/ 445387 h 562594"/>
                <a:gd name="connsiteX10" fmla="*/ 23441 w 609477"/>
                <a:gd name="connsiteY10" fmla="*/ 468829 h 562594"/>
                <a:gd name="connsiteX11" fmla="*/ 93766 w 609477"/>
                <a:gd name="connsiteY11" fmla="*/ 468829 h 562594"/>
                <a:gd name="connsiteX12" fmla="*/ 93766 w 609477"/>
                <a:gd name="connsiteY12" fmla="*/ 539153 h 562594"/>
                <a:gd name="connsiteX13" fmla="*/ 117207 w 609477"/>
                <a:gd name="connsiteY13" fmla="*/ 562594 h 562594"/>
                <a:gd name="connsiteX14" fmla="*/ 492270 w 609477"/>
                <a:gd name="connsiteY14" fmla="*/ 562594 h 562594"/>
                <a:gd name="connsiteX15" fmla="*/ 515712 w 609477"/>
                <a:gd name="connsiteY15" fmla="*/ 539153 h 562594"/>
                <a:gd name="connsiteX16" fmla="*/ 515712 w 609477"/>
                <a:gd name="connsiteY16" fmla="*/ 468829 h 562594"/>
                <a:gd name="connsiteX17" fmla="*/ 586036 w 609477"/>
                <a:gd name="connsiteY17" fmla="*/ 468829 h 562594"/>
                <a:gd name="connsiteX18" fmla="*/ 609477 w 609477"/>
                <a:gd name="connsiteY18" fmla="*/ 445387 h 562594"/>
                <a:gd name="connsiteX19" fmla="*/ 609477 w 609477"/>
                <a:gd name="connsiteY19" fmla="*/ 210973 h 562594"/>
                <a:gd name="connsiteX20" fmla="*/ 539153 w 609477"/>
                <a:gd name="connsiteY20" fmla="*/ 140649 h 562594"/>
                <a:gd name="connsiteX21" fmla="*/ 140649 w 609477"/>
                <a:gd name="connsiteY21" fmla="*/ 46883 h 562594"/>
                <a:gd name="connsiteX22" fmla="*/ 468829 w 609477"/>
                <a:gd name="connsiteY22" fmla="*/ 46883 h 562594"/>
                <a:gd name="connsiteX23" fmla="*/ 468829 w 609477"/>
                <a:gd name="connsiteY23" fmla="*/ 140649 h 562594"/>
                <a:gd name="connsiteX24" fmla="*/ 140649 w 609477"/>
                <a:gd name="connsiteY24" fmla="*/ 140649 h 562594"/>
                <a:gd name="connsiteX25" fmla="*/ 140649 w 609477"/>
                <a:gd name="connsiteY25" fmla="*/ 46883 h 562594"/>
                <a:gd name="connsiteX26" fmla="*/ 468829 w 609477"/>
                <a:gd name="connsiteY26" fmla="*/ 515712 h 562594"/>
                <a:gd name="connsiteX27" fmla="*/ 140649 w 609477"/>
                <a:gd name="connsiteY27" fmla="*/ 515712 h 562594"/>
                <a:gd name="connsiteX28" fmla="*/ 140649 w 609477"/>
                <a:gd name="connsiteY28" fmla="*/ 375063 h 562594"/>
                <a:gd name="connsiteX29" fmla="*/ 468829 w 609477"/>
                <a:gd name="connsiteY29" fmla="*/ 375063 h 562594"/>
                <a:gd name="connsiteX30" fmla="*/ 468829 w 609477"/>
                <a:gd name="connsiteY30" fmla="*/ 515712 h 562594"/>
                <a:gd name="connsiteX31" fmla="*/ 562594 w 609477"/>
                <a:gd name="connsiteY31" fmla="*/ 421946 h 562594"/>
                <a:gd name="connsiteX32" fmla="*/ 515712 w 609477"/>
                <a:gd name="connsiteY32" fmla="*/ 421946 h 562594"/>
                <a:gd name="connsiteX33" fmla="*/ 515712 w 609477"/>
                <a:gd name="connsiteY33" fmla="*/ 351622 h 562594"/>
                <a:gd name="connsiteX34" fmla="*/ 492270 w 609477"/>
                <a:gd name="connsiteY34" fmla="*/ 328180 h 562594"/>
                <a:gd name="connsiteX35" fmla="*/ 117207 w 609477"/>
                <a:gd name="connsiteY35" fmla="*/ 328180 h 562594"/>
                <a:gd name="connsiteX36" fmla="*/ 93766 w 609477"/>
                <a:gd name="connsiteY36" fmla="*/ 351622 h 562594"/>
                <a:gd name="connsiteX37" fmla="*/ 93766 w 609477"/>
                <a:gd name="connsiteY37" fmla="*/ 421946 h 562594"/>
                <a:gd name="connsiteX38" fmla="*/ 46883 w 609477"/>
                <a:gd name="connsiteY38" fmla="*/ 421946 h 562594"/>
                <a:gd name="connsiteX39" fmla="*/ 46883 w 609477"/>
                <a:gd name="connsiteY39" fmla="*/ 210973 h 562594"/>
                <a:gd name="connsiteX40" fmla="*/ 70324 w 609477"/>
                <a:gd name="connsiteY40" fmla="*/ 187531 h 562594"/>
                <a:gd name="connsiteX41" fmla="*/ 539153 w 609477"/>
                <a:gd name="connsiteY41" fmla="*/ 187531 h 562594"/>
                <a:gd name="connsiteX42" fmla="*/ 562594 w 609477"/>
                <a:gd name="connsiteY42" fmla="*/ 210973 h 562594"/>
                <a:gd name="connsiteX43" fmla="*/ 562594 w 609477"/>
                <a:gd name="connsiteY43" fmla="*/ 421946 h 562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09477" h="562594">
                  <a:moveTo>
                    <a:pt x="539153" y="140649"/>
                  </a:moveTo>
                  <a:lnTo>
                    <a:pt x="515712" y="140649"/>
                  </a:lnTo>
                  <a:lnTo>
                    <a:pt x="515712" y="23441"/>
                  </a:lnTo>
                  <a:cubicBezTo>
                    <a:pt x="515712" y="10549"/>
                    <a:pt x="505163" y="0"/>
                    <a:pt x="492270" y="0"/>
                  </a:cubicBezTo>
                  <a:lnTo>
                    <a:pt x="117207" y="0"/>
                  </a:lnTo>
                  <a:cubicBezTo>
                    <a:pt x="104314" y="0"/>
                    <a:pt x="93766" y="10549"/>
                    <a:pt x="93766" y="23441"/>
                  </a:cubicBezTo>
                  <a:lnTo>
                    <a:pt x="93766" y="140649"/>
                  </a:lnTo>
                  <a:lnTo>
                    <a:pt x="70324" y="140649"/>
                  </a:lnTo>
                  <a:cubicBezTo>
                    <a:pt x="31646" y="140649"/>
                    <a:pt x="0" y="172295"/>
                    <a:pt x="0" y="210973"/>
                  </a:cubicBezTo>
                  <a:lnTo>
                    <a:pt x="0" y="445387"/>
                  </a:lnTo>
                  <a:cubicBezTo>
                    <a:pt x="0" y="458280"/>
                    <a:pt x="10549" y="468829"/>
                    <a:pt x="23441" y="468829"/>
                  </a:cubicBezTo>
                  <a:lnTo>
                    <a:pt x="93766" y="468829"/>
                  </a:lnTo>
                  <a:lnTo>
                    <a:pt x="93766" y="539153"/>
                  </a:lnTo>
                  <a:cubicBezTo>
                    <a:pt x="93766" y="552046"/>
                    <a:pt x="104314" y="562594"/>
                    <a:pt x="117207" y="562594"/>
                  </a:cubicBezTo>
                  <a:lnTo>
                    <a:pt x="492270" y="562594"/>
                  </a:lnTo>
                  <a:cubicBezTo>
                    <a:pt x="505163" y="562594"/>
                    <a:pt x="515712" y="552046"/>
                    <a:pt x="515712" y="539153"/>
                  </a:cubicBezTo>
                  <a:lnTo>
                    <a:pt x="515712" y="468829"/>
                  </a:lnTo>
                  <a:lnTo>
                    <a:pt x="586036" y="468829"/>
                  </a:lnTo>
                  <a:cubicBezTo>
                    <a:pt x="598929" y="468829"/>
                    <a:pt x="609477" y="458280"/>
                    <a:pt x="609477" y="445387"/>
                  </a:cubicBezTo>
                  <a:lnTo>
                    <a:pt x="609477" y="210973"/>
                  </a:lnTo>
                  <a:cubicBezTo>
                    <a:pt x="609477" y="172295"/>
                    <a:pt x="577831" y="140649"/>
                    <a:pt x="539153" y="140649"/>
                  </a:cubicBezTo>
                  <a:close/>
                  <a:moveTo>
                    <a:pt x="140649" y="46883"/>
                  </a:moveTo>
                  <a:lnTo>
                    <a:pt x="468829" y="46883"/>
                  </a:lnTo>
                  <a:lnTo>
                    <a:pt x="468829" y="140649"/>
                  </a:lnTo>
                  <a:lnTo>
                    <a:pt x="140649" y="140649"/>
                  </a:lnTo>
                  <a:lnTo>
                    <a:pt x="140649" y="46883"/>
                  </a:lnTo>
                  <a:close/>
                  <a:moveTo>
                    <a:pt x="468829" y="515712"/>
                  </a:moveTo>
                  <a:lnTo>
                    <a:pt x="140649" y="515712"/>
                  </a:lnTo>
                  <a:lnTo>
                    <a:pt x="140649" y="375063"/>
                  </a:lnTo>
                  <a:lnTo>
                    <a:pt x="468829" y="375063"/>
                  </a:lnTo>
                  <a:lnTo>
                    <a:pt x="468829" y="515712"/>
                  </a:lnTo>
                  <a:close/>
                  <a:moveTo>
                    <a:pt x="562594" y="421946"/>
                  </a:moveTo>
                  <a:lnTo>
                    <a:pt x="515712" y="421946"/>
                  </a:lnTo>
                  <a:lnTo>
                    <a:pt x="515712" y="351622"/>
                  </a:lnTo>
                  <a:cubicBezTo>
                    <a:pt x="515712" y="338729"/>
                    <a:pt x="505163" y="328180"/>
                    <a:pt x="492270" y="328180"/>
                  </a:cubicBezTo>
                  <a:lnTo>
                    <a:pt x="117207" y="328180"/>
                  </a:lnTo>
                  <a:cubicBezTo>
                    <a:pt x="104314" y="328180"/>
                    <a:pt x="93766" y="338729"/>
                    <a:pt x="93766" y="351622"/>
                  </a:cubicBezTo>
                  <a:lnTo>
                    <a:pt x="93766" y="421946"/>
                  </a:lnTo>
                  <a:lnTo>
                    <a:pt x="46883" y="421946"/>
                  </a:lnTo>
                  <a:lnTo>
                    <a:pt x="46883" y="210973"/>
                  </a:lnTo>
                  <a:cubicBezTo>
                    <a:pt x="46883" y="198080"/>
                    <a:pt x="57432" y="187531"/>
                    <a:pt x="70324" y="187531"/>
                  </a:cubicBezTo>
                  <a:lnTo>
                    <a:pt x="539153" y="187531"/>
                  </a:lnTo>
                  <a:cubicBezTo>
                    <a:pt x="552046" y="187531"/>
                    <a:pt x="562594" y="198080"/>
                    <a:pt x="562594" y="210973"/>
                  </a:cubicBezTo>
                  <a:lnTo>
                    <a:pt x="562594" y="421946"/>
                  </a:lnTo>
                  <a:close/>
                </a:path>
              </a:pathLst>
            </a:custGeom>
            <a:solidFill>
              <a:srgbClr val="1781E3"/>
            </a:solidFill>
            <a:ln w="231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endParaRPr>
            </a:p>
          </p:txBody>
        </p:sp>
      </p:grpSp>
      <p:pic>
        <p:nvPicPr>
          <p:cNvPr id="30" name="Grafik 29">
            <a:extLst>
              <a:ext uri="{FF2B5EF4-FFF2-40B4-BE49-F238E27FC236}">
                <a16:creationId xmlns:a16="http://schemas.microsoft.com/office/drawing/2014/main" id="{3A10D6BE-9C36-48E9-973A-A9509995D87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 bwMode="gray">
          <a:xfrm>
            <a:off x="2682689" y="2871735"/>
            <a:ext cx="713365" cy="71336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4E5C9FF-F86A-438D-907E-9D94939C1D7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 bwMode="gray">
          <a:xfrm>
            <a:off x="14204997" y="1589571"/>
            <a:ext cx="713365" cy="713365"/>
          </a:xfrm>
          <a:prstGeom prst="rect">
            <a:avLst/>
          </a:prstGeom>
        </p:spPr>
      </p:pic>
      <p:sp>
        <p:nvSpPr>
          <p:cNvPr id="25" name="Inhaltsplatzhalter 1">
            <a:extLst>
              <a:ext uri="{FF2B5EF4-FFF2-40B4-BE49-F238E27FC236}">
                <a16:creationId xmlns:a16="http://schemas.microsoft.com/office/drawing/2014/main" id="{4FE2E462-3248-4A39-BE6B-BFC08E3B72F9}"/>
              </a:ext>
            </a:extLst>
          </p:cNvPr>
          <p:cNvSpPr txBox="1">
            <a:spLocks/>
          </p:cNvSpPr>
          <p:nvPr/>
        </p:nvSpPr>
        <p:spPr bwMode="gray">
          <a:xfrm>
            <a:off x="4770752" y="1535863"/>
            <a:ext cx="2965401" cy="864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… ich die Datengrundlage hätte für zukünftige Investitionsentscheidungen?</a:t>
            </a:r>
          </a:p>
        </p:txBody>
      </p:sp>
      <p:sp>
        <p:nvSpPr>
          <p:cNvPr id="26" name="Inhaltsplatzhalter 1">
            <a:extLst>
              <a:ext uri="{FF2B5EF4-FFF2-40B4-BE49-F238E27FC236}">
                <a16:creationId xmlns:a16="http://schemas.microsoft.com/office/drawing/2014/main" id="{095FFBC0-D659-49AE-9A8B-AD49E3B38B05}"/>
              </a:ext>
            </a:extLst>
          </p:cNvPr>
          <p:cNvSpPr txBox="1">
            <a:spLocks/>
          </p:cNvSpPr>
          <p:nvPr/>
        </p:nvSpPr>
        <p:spPr bwMode="gray">
          <a:xfrm>
            <a:off x="4770752" y="4501516"/>
            <a:ext cx="3312000" cy="864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.. ich ganz einfach freie Sitzungszimmer finden könnte?</a:t>
            </a:r>
          </a:p>
        </p:txBody>
      </p:sp>
      <p:sp>
        <p:nvSpPr>
          <p:cNvPr id="31" name="Inhaltsplatzhalter 1">
            <a:extLst>
              <a:ext uri="{FF2B5EF4-FFF2-40B4-BE49-F238E27FC236}">
                <a16:creationId xmlns:a16="http://schemas.microsoft.com/office/drawing/2014/main" id="{913D8A71-1093-4C12-A2CF-E555423BDF8C}"/>
              </a:ext>
            </a:extLst>
          </p:cNvPr>
          <p:cNvSpPr txBox="1">
            <a:spLocks/>
          </p:cNvSpPr>
          <p:nvPr/>
        </p:nvSpPr>
        <p:spPr bwMode="gray">
          <a:xfrm>
            <a:off x="16307042" y="1812251"/>
            <a:ext cx="3312000" cy="864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.. nur dann geputzt würde/ ein Service gemacht würde, wenn nötig?</a:t>
            </a:r>
          </a:p>
        </p:txBody>
      </p:sp>
      <p:sp>
        <p:nvSpPr>
          <p:cNvPr id="33" name="Inhaltsplatzhalter 1">
            <a:extLst>
              <a:ext uri="{FF2B5EF4-FFF2-40B4-BE49-F238E27FC236}">
                <a16:creationId xmlns:a16="http://schemas.microsoft.com/office/drawing/2014/main" id="{CF4A4FC7-CF89-4414-99C2-FE01A390A9D2}"/>
              </a:ext>
            </a:extLst>
          </p:cNvPr>
          <p:cNvSpPr txBox="1">
            <a:spLocks/>
          </p:cNvSpPr>
          <p:nvPr/>
        </p:nvSpPr>
        <p:spPr bwMode="gray">
          <a:xfrm>
            <a:off x="4764235" y="5639475"/>
            <a:ext cx="3312000" cy="864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.. nur dann geputzt würde/ ein Service gemacht würde, wenn nötig?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35" name="Inhaltsplatzhalter 1">
            <a:extLst>
              <a:ext uri="{FF2B5EF4-FFF2-40B4-BE49-F238E27FC236}">
                <a16:creationId xmlns:a16="http://schemas.microsoft.com/office/drawing/2014/main" id="{6EFAD445-4D6F-41ED-8B8C-E6C3777FA87A}"/>
              </a:ext>
            </a:extLst>
          </p:cNvPr>
          <p:cNvSpPr txBox="1">
            <a:spLocks/>
          </p:cNvSpPr>
          <p:nvPr/>
        </p:nvSpPr>
        <p:spPr bwMode="gray">
          <a:xfrm>
            <a:off x="4770752" y="3018366"/>
            <a:ext cx="3312000" cy="864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… ich den Besuch des Personal-restaurants anhand der aktuellen Lage machen könnte?</a:t>
            </a:r>
          </a:p>
        </p:txBody>
      </p:sp>
      <p:pic>
        <p:nvPicPr>
          <p:cNvPr id="44" name="Grafik 43">
            <a:extLst>
              <a:ext uri="{FF2B5EF4-FFF2-40B4-BE49-F238E27FC236}">
                <a16:creationId xmlns:a16="http://schemas.microsoft.com/office/drawing/2014/main" id="{5F5B7355-B7CE-4810-B30A-7A42B14502B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 bwMode="gray">
          <a:xfrm>
            <a:off x="3808550" y="4316465"/>
            <a:ext cx="824716" cy="824716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64F55EE-49F1-496D-BC13-02E3CF8A5CC4}"/>
              </a:ext>
            </a:extLst>
          </p:cNvPr>
          <p:cNvGrpSpPr/>
          <p:nvPr/>
        </p:nvGrpSpPr>
        <p:grpSpPr>
          <a:xfrm>
            <a:off x="15616440" y="2464677"/>
            <a:ext cx="468868" cy="553689"/>
            <a:chOff x="3972899" y="5871304"/>
            <a:chExt cx="468868" cy="553689"/>
          </a:xfrm>
        </p:grpSpPr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3D715557-33C0-4862-81CA-D9BBD96780E6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 bwMode="gray">
            <a:xfrm>
              <a:off x="4056799" y="6068934"/>
              <a:ext cx="282273" cy="282271"/>
            </a:xfrm>
            <a:prstGeom prst="rect">
              <a:avLst/>
            </a:prstGeom>
          </p:spPr>
        </p:pic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B78DF948-AFA2-4ED8-A369-F6AD598B967D}"/>
                </a:ext>
              </a:extLst>
            </p:cNvPr>
            <p:cNvSpPr/>
            <p:nvPr/>
          </p:nvSpPr>
          <p:spPr>
            <a:xfrm>
              <a:off x="3972899" y="5871304"/>
              <a:ext cx="468868" cy="553689"/>
            </a:xfrm>
            <a:custGeom>
              <a:avLst/>
              <a:gdLst>
                <a:gd name="connsiteX0" fmla="*/ 308658 w 316800"/>
                <a:gd name="connsiteY0" fmla="*/ 141553 h 374111"/>
                <a:gd name="connsiteX1" fmla="*/ 179029 w 316800"/>
                <a:gd name="connsiteY1" fmla="*/ 8416 h 374111"/>
                <a:gd name="connsiteX2" fmla="*/ 137771 w 316800"/>
                <a:gd name="connsiteY2" fmla="*/ 8416 h 374111"/>
                <a:gd name="connsiteX3" fmla="*/ 8156 w 316800"/>
                <a:gd name="connsiteY3" fmla="*/ 141553 h 374111"/>
                <a:gd name="connsiteX4" fmla="*/ 0 w 316800"/>
                <a:gd name="connsiteY4" fmla="*/ 161614 h 374111"/>
                <a:gd name="connsiteX5" fmla="*/ 0 w 316800"/>
                <a:gd name="connsiteY5" fmla="*/ 359712 h 374111"/>
                <a:gd name="connsiteX6" fmla="*/ 14400 w 316800"/>
                <a:gd name="connsiteY6" fmla="*/ 374112 h 374111"/>
                <a:gd name="connsiteX7" fmla="*/ 302400 w 316800"/>
                <a:gd name="connsiteY7" fmla="*/ 374112 h 374111"/>
                <a:gd name="connsiteX8" fmla="*/ 316800 w 316800"/>
                <a:gd name="connsiteY8" fmla="*/ 359712 h 374111"/>
                <a:gd name="connsiteX9" fmla="*/ 316800 w 316800"/>
                <a:gd name="connsiteY9" fmla="*/ 161614 h 374111"/>
                <a:gd name="connsiteX10" fmla="*/ 308658 w 316800"/>
                <a:gd name="connsiteY10" fmla="*/ 141553 h 374111"/>
                <a:gd name="connsiteX11" fmla="*/ 288000 w 316800"/>
                <a:gd name="connsiteY11" fmla="*/ 345312 h 374111"/>
                <a:gd name="connsiteX12" fmla="*/ 28800 w 316800"/>
                <a:gd name="connsiteY12" fmla="*/ 345312 h 374111"/>
                <a:gd name="connsiteX13" fmla="*/ 28786 w 316800"/>
                <a:gd name="connsiteY13" fmla="*/ 161648 h 374111"/>
                <a:gd name="connsiteX14" fmla="*/ 158386 w 316800"/>
                <a:gd name="connsiteY14" fmla="*/ 28497 h 374111"/>
                <a:gd name="connsiteX15" fmla="*/ 288000 w 316800"/>
                <a:gd name="connsiteY15" fmla="*/ 161614 h 374111"/>
                <a:gd name="connsiteX16" fmla="*/ 288000 w 316800"/>
                <a:gd name="connsiteY16" fmla="*/ 345312 h 37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6800" h="374111">
                  <a:moveTo>
                    <a:pt x="308658" y="141553"/>
                  </a:moveTo>
                  <a:lnTo>
                    <a:pt x="179029" y="8416"/>
                  </a:lnTo>
                  <a:cubicBezTo>
                    <a:pt x="168088" y="-2805"/>
                    <a:pt x="148710" y="-2805"/>
                    <a:pt x="137771" y="8416"/>
                  </a:cubicBezTo>
                  <a:lnTo>
                    <a:pt x="8156" y="141553"/>
                  </a:lnTo>
                  <a:cubicBezTo>
                    <a:pt x="2897" y="146953"/>
                    <a:pt x="0" y="154075"/>
                    <a:pt x="0" y="161614"/>
                  </a:cubicBezTo>
                  <a:lnTo>
                    <a:pt x="0" y="359712"/>
                  </a:lnTo>
                  <a:cubicBezTo>
                    <a:pt x="0" y="367671"/>
                    <a:pt x="6448" y="374112"/>
                    <a:pt x="14400" y="374112"/>
                  </a:cubicBezTo>
                  <a:lnTo>
                    <a:pt x="302400" y="374112"/>
                  </a:lnTo>
                  <a:cubicBezTo>
                    <a:pt x="310359" y="374112"/>
                    <a:pt x="316800" y="367671"/>
                    <a:pt x="316800" y="359712"/>
                  </a:cubicBezTo>
                  <a:lnTo>
                    <a:pt x="316800" y="161614"/>
                  </a:lnTo>
                  <a:cubicBezTo>
                    <a:pt x="316800" y="154090"/>
                    <a:pt x="313917" y="146967"/>
                    <a:pt x="308658" y="141553"/>
                  </a:cubicBezTo>
                  <a:close/>
                  <a:moveTo>
                    <a:pt x="288000" y="345312"/>
                  </a:moveTo>
                  <a:lnTo>
                    <a:pt x="28800" y="345312"/>
                  </a:lnTo>
                  <a:lnTo>
                    <a:pt x="28786" y="161648"/>
                  </a:lnTo>
                  <a:lnTo>
                    <a:pt x="158386" y="28497"/>
                  </a:lnTo>
                  <a:lnTo>
                    <a:pt x="288000" y="161614"/>
                  </a:lnTo>
                  <a:lnTo>
                    <a:pt x="288000" y="345312"/>
                  </a:lnTo>
                  <a:close/>
                </a:path>
              </a:pathLst>
            </a:custGeom>
            <a:solidFill>
              <a:srgbClr val="1781E3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endParaRPr>
            </a:p>
          </p:txBody>
        </p:sp>
      </p:grpSp>
      <p:sp>
        <p:nvSpPr>
          <p:cNvPr id="50" name="Title 4">
            <a:extLst>
              <a:ext uri="{FF2B5EF4-FFF2-40B4-BE49-F238E27FC236}">
                <a16:creationId xmlns:a16="http://schemas.microsoft.com/office/drawing/2014/main" id="{B4C87D65-7142-4296-A923-88199F19AB9D}"/>
              </a:ext>
            </a:extLst>
          </p:cNvPr>
          <p:cNvSpPr txBox="1">
            <a:spLocks/>
          </p:cNvSpPr>
          <p:nvPr/>
        </p:nvSpPr>
        <p:spPr bwMode="black">
          <a:xfrm>
            <a:off x="3835733" y="388504"/>
            <a:ext cx="3527282" cy="720000"/>
          </a:xfrm>
          <a:prstGeom prst="rect">
            <a:avLst/>
          </a:prstGeom>
        </p:spPr>
        <p:txBody>
          <a:bodyPr vert="horz" lIns="0" tIns="2880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-5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j-ea"/>
                <a:cs typeface="+mj-cs"/>
              </a:rPr>
              <a:t>Wäre es nicht super, wenn…</a:t>
            </a:r>
          </a:p>
        </p:txBody>
      </p:sp>
      <p:pic>
        <p:nvPicPr>
          <p:cNvPr id="51" name="Grafik 50">
            <a:extLst>
              <a:ext uri="{FF2B5EF4-FFF2-40B4-BE49-F238E27FC236}">
                <a16:creationId xmlns:a16="http://schemas.microsoft.com/office/drawing/2014/main" id="{0A25F3D7-23E8-442A-A8B5-CAD555BBD34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 bwMode="gray">
          <a:xfrm>
            <a:off x="2682688" y="4374631"/>
            <a:ext cx="713365" cy="713365"/>
          </a:xfrm>
          <a:prstGeom prst="rect">
            <a:avLst/>
          </a:prstGeom>
        </p:spPr>
      </p:pic>
      <p:sp>
        <p:nvSpPr>
          <p:cNvPr id="52" name="Inhaltsplatzhalter 1">
            <a:extLst>
              <a:ext uri="{FF2B5EF4-FFF2-40B4-BE49-F238E27FC236}">
                <a16:creationId xmlns:a16="http://schemas.microsoft.com/office/drawing/2014/main" id="{AB62BC3B-FB46-48A3-8C49-A052C2A48883}"/>
              </a:ext>
            </a:extLst>
          </p:cNvPr>
          <p:cNvSpPr txBox="1">
            <a:spLocks/>
          </p:cNvSpPr>
          <p:nvPr/>
        </p:nvSpPr>
        <p:spPr bwMode="gray">
          <a:xfrm>
            <a:off x="1093118" y="4342888"/>
            <a:ext cx="1412910" cy="864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Mühsame Suche nach freien Räumen</a:t>
            </a:r>
          </a:p>
        </p:txBody>
      </p:sp>
      <p:pic>
        <p:nvPicPr>
          <p:cNvPr id="53" name="Grafik 52">
            <a:extLst>
              <a:ext uri="{FF2B5EF4-FFF2-40B4-BE49-F238E27FC236}">
                <a16:creationId xmlns:a16="http://schemas.microsoft.com/office/drawing/2014/main" id="{341C3955-98A7-4BEE-86BF-911D0DF5BD3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 bwMode="gray">
          <a:xfrm>
            <a:off x="3783605" y="2944387"/>
            <a:ext cx="824715" cy="824715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2CB18152-4BBF-4F13-81F9-2CB8D7B70BA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 bwMode="gray">
          <a:xfrm>
            <a:off x="14316272" y="2530187"/>
            <a:ext cx="432000" cy="432000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B183AE5E-A7BB-42C8-AD17-FE48A32C8C1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 bwMode="gray">
          <a:xfrm>
            <a:off x="3935392" y="5629304"/>
            <a:ext cx="648000" cy="648000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B1B1F003-B0C1-4B33-A223-7D38F9A447B3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3" r="47665"/>
          <a:stretch/>
        </p:blipFill>
        <p:spPr>
          <a:xfrm>
            <a:off x="8111795" y="0"/>
            <a:ext cx="4080205" cy="6858000"/>
          </a:xfrm>
          <a:prstGeom prst="rect">
            <a:avLst/>
          </a:prstGeom>
        </p:spPr>
      </p:pic>
      <p:sp>
        <p:nvSpPr>
          <p:cNvPr id="57" name="Rechteck 56">
            <a:extLst>
              <a:ext uri="{FF2B5EF4-FFF2-40B4-BE49-F238E27FC236}">
                <a16:creationId xmlns:a16="http://schemas.microsoft.com/office/drawing/2014/main" id="{1B6D541A-F313-439D-9320-4C88F397B095}"/>
              </a:ext>
            </a:extLst>
          </p:cNvPr>
          <p:cNvSpPr/>
          <p:nvPr/>
        </p:nvSpPr>
        <p:spPr bwMode="gray">
          <a:xfrm>
            <a:off x="8076235" y="0"/>
            <a:ext cx="4877765" cy="6858000"/>
          </a:xfrm>
          <a:prstGeom prst="rect">
            <a:avLst/>
          </a:prstGeom>
          <a:solidFill>
            <a:srgbClr val="FFFFFF">
              <a:alpha val="32941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pic>
        <p:nvPicPr>
          <p:cNvPr id="46" name="Grafik 45">
            <a:extLst>
              <a:ext uri="{FF2B5EF4-FFF2-40B4-BE49-F238E27FC236}">
                <a16:creationId xmlns:a16="http://schemas.microsoft.com/office/drawing/2014/main" id="{A48EABE5-5E63-4F6A-A2F3-EB23C7085D2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 bwMode="gray">
          <a:xfrm>
            <a:off x="2789072" y="1737250"/>
            <a:ext cx="576000" cy="5760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E09924DE-4B2E-4B86-9613-0C41A2187E5F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 bwMode="gray">
          <a:xfrm>
            <a:off x="3871962" y="1677332"/>
            <a:ext cx="648000" cy="64800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F8A2F9F2-4770-4C07-8DC9-194F6AC2A7FC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9686" r="57983"/>
          <a:stretch/>
        </p:blipFill>
        <p:spPr>
          <a:xfrm>
            <a:off x="8111794" y="0"/>
            <a:ext cx="4110685" cy="709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1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0B0FAE1-12BB-41E5-BF4A-79DCE1342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456" y="1484784"/>
            <a:ext cx="3514826" cy="4896000"/>
          </a:xfrm>
        </p:spPr>
        <p:txBody>
          <a:bodyPr/>
          <a:lstStyle/>
          <a:p>
            <a:r>
              <a:rPr lang="de-CH" sz="1400" b="1" dirty="0"/>
              <a:t>Button Board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CH" sz="1400" dirty="0"/>
              <a:t>Bis zu 6 Service Knöpfe, individuell </a:t>
            </a:r>
            <a:r>
              <a:rPr lang="de-CH" sz="1400" dirty="0" err="1"/>
              <a:t>beschriftbar</a:t>
            </a:r>
            <a:endParaRPr lang="de-CH" sz="1400" dirty="0"/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CH" sz="1400" dirty="0"/>
              <a:t>Batteriebetrieben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CH" sz="1400" dirty="0" err="1"/>
              <a:t>LoRaWAN</a:t>
            </a:r>
            <a:r>
              <a:rPr lang="de-CH" sz="1400" dirty="0"/>
              <a:t> basiert</a:t>
            </a:r>
          </a:p>
          <a:p>
            <a:endParaRPr lang="de-CH" sz="1400" dirty="0"/>
          </a:p>
          <a:p>
            <a:endParaRPr lang="de-CH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1400" dirty="0"/>
          </a:p>
          <a:p>
            <a:endParaRPr lang="de-CH" sz="14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013A320-51A5-4E50-AE2B-518E4012B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Service Buttons Hardware Möglichkeiten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4E8FC4BE-D230-420E-927F-8981C1AE9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D1D1D1"/>
              </a:clrFrom>
              <a:clrTo>
                <a:srgbClr val="D1D1D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1" r="14765"/>
          <a:stretch/>
        </p:blipFill>
        <p:spPr bwMode="auto">
          <a:xfrm rot="20453931">
            <a:off x="1214407" y="4388006"/>
            <a:ext cx="2252912" cy="187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Inhaltsplatzhalter 4">
            <a:extLst>
              <a:ext uri="{FF2B5EF4-FFF2-40B4-BE49-F238E27FC236}">
                <a16:creationId xmlns:a16="http://schemas.microsoft.com/office/drawing/2014/main" id="{8201BCAC-677A-4034-B2B9-BF9BE581B0C0}"/>
              </a:ext>
            </a:extLst>
          </p:cNvPr>
          <p:cNvSpPr txBox="1">
            <a:spLocks/>
          </p:cNvSpPr>
          <p:nvPr/>
        </p:nvSpPr>
        <p:spPr bwMode="black">
          <a:xfrm>
            <a:off x="4878714" y="1484784"/>
            <a:ext cx="2990114" cy="2557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Miromico</a:t>
            </a: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 Service Buttons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Bis zu 4 Service Knöpfe, individuell </a:t>
            </a:r>
            <a:r>
              <a:rPr kumimoji="0" lang="de-CH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beschriftbar</a:t>
            </a:r>
            <a:endParaRPr kumimoji="0" lang="de-CH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Batteriebetrieben (auswechselbar)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LoRaWAN</a:t>
            </a: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 basiert</a:t>
            </a:r>
          </a:p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de-CH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CH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11" name="Inhaltsplatzhalter 4">
            <a:extLst>
              <a:ext uri="{FF2B5EF4-FFF2-40B4-BE49-F238E27FC236}">
                <a16:creationId xmlns:a16="http://schemas.microsoft.com/office/drawing/2014/main" id="{C8761EE7-E657-4658-AF0A-EBDBA3DB3218}"/>
              </a:ext>
            </a:extLst>
          </p:cNvPr>
          <p:cNvSpPr txBox="1">
            <a:spLocks/>
          </p:cNvSpPr>
          <p:nvPr/>
        </p:nvSpPr>
        <p:spPr bwMode="black">
          <a:xfrm>
            <a:off x="8578526" y="1492613"/>
            <a:ext cx="3132930" cy="489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Multisense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1 Service Knopf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Misst Temperatur, Feuchtigkeit, Bewegung, Arbeitsplatzbelegung, Magnetzähler</a:t>
            </a:r>
            <a:endParaRPr lang="de-CH" sz="1400" dirty="0">
              <a:solidFill>
                <a:srgbClr val="333333"/>
              </a:solidFill>
              <a:latin typeface="TheSans Swisscom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Batteriebetrieben (nicht auswechselbar)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LoRaWAN</a:t>
            </a: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 basiert</a:t>
            </a:r>
          </a:p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CH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CH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pic>
        <p:nvPicPr>
          <p:cNvPr id="12" name="Picture 2" descr="https://northeurope1-mediap.svc.ms/transform/thumbnail?provider=spo&amp;inputFormat=png&amp;cs=fFNQTw&amp;docid=https%3A%2F%2Fswisscom.sharepoint.com%3A443%2F_api%2Fv2.0%2Fdrives%2Fb!LYOYi0dA8Eyd-_xZ_4XTxJ78349LgA9MvHUnNoGl4qQdm_WJQNRXRrbahIoPk5pz%2Fitems%2F017ZZ5DOSZMGJUIP6PRRAYWDV6X27T3EOF%3Fversion%3DPublished&amp;access_token=eyJ0eXAiOiJKV1QiLCJhbGciOiJub25lIn0.eyJhdWQiOiIwMDAwMDAwMy0wMDAwLTBmZjEtY2UwMC0wMDAwMDAwMDAwMDAvc3dpc3Njb20uc2hhcmVwb2ludC5jb21AMzY0ZTViODctYzFjNy00MjBkLTliZWUtYzM1ZDE5YjU1N2ExIiwiaXNzIjoiMDAwMDAwMDMtMDAwMC0wZmYxLWNlMDAtMDAwMDAwMDAwMDAwIiwibmJmIjoiMTYwMTI5NDQwMCIsImV4cCI6IjE2MDEzMTYwMDAiLCJlbmRwb2ludHVybCI6InJyRUFnWnFHd0VwVzBJWnlYMHZxRGt5eTNhUXNjMEJFbTl6ZHVkemxwRG89IiwiZW5kcG9pbnR1cmxMZW5ndGgiOiIxMTUiLCJpc2xvb3BiYWNrIjoiVHJ1ZSIsInZlciI6Imhhc2hlZHByb29mdG9rZW4iLCJzaXRlaWQiOiJPR0k1T0Rnek1tUXROREEwTnkwMFkyWXdMVGxrWm1JdFptTTFPV1ptT0RWa00yTTAiLCJzaWduaW5fc3RhdGUiOiJbXCJrbXNpXCJdIiwibmFtZWlkIjoiMCMuZnxtZW1iZXJzaGlwfGNyaXN0aW5hLmJ1Y2hlckBzd2lzc2NvbS5jb20iLCJuaWkiOiJtaWNyb3NvZnQuc2hhcmVwb2ludCIsImlzdXNlciI6InRydWUiLCJjYWNoZWtleSI6IjBoLmZ8bWVtYmVyc2hpcHwxMDAzM2ZmZmFkNjc2M2Y4QGxpdmUuY29tIiwidHQiOiIwIiwidXNlUGVyc2lzdGVudENvb2tpZSI6IjMifQ.OWdJamw0VHBxcUFnWGRtcEpQa3ZHZkVwRm1MeHN4UXl3enc3UmJwQWJxST0&amp;encodeFailures=1&amp;srcWidth=&amp;srcHeight=&amp;width=773&amp;height=1147&amp;action=Access">
            <a:extLst>
              <a:ext uri="{FF2B5EF4-FFF2-40B4-BE49-F238E27FC236}">
                <a16:creationId xmlns:a16="http://schemas.microsoft.com/office/drawing/2014/main" id="{CD014E48-F6EB-4D59-80B1-A483EA892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787" y="4119006"/>
            <a:ext cx="1584176" cy="234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7B07E93-D07D-4E95-81D3-75FE0E8F1584}"/>
              </a:ext>
            </a:extLst>
          </p:cNvPr>
          <p:cNvGrpSpPr/>
          <p:nvPr/>
        </p:nvGrpSpPr>
        <p:grpSpPr>
          <a:xfrm>
            <a:off x="5284565" y="4493024"/>
            <a:ext cx="1622870" cy="1794520"/>
            <a:chOff x="4629262" y="4221088"/>
            <a:chExt cx="1622870" cy="1794520"/>
          </a:xfrm>
        </p:grpSpPr>
        <p:pic>
          <p:nvPicPr>
            <p:cNvPr id="2050" name="Picture 2" descr="Miromico | Authorized Distributor in EMEA | Avnet Silica">
              <a:extLst>
                <a:ext uri="{FF2B5EF4-FFF2-40B4-BE49-F238E27FC236}">
                  <a16:creationId xmlns:a16="http://schemas.microsoft.com/office/drawing/2014/main" id="{02BC50A7-1FCD-4446-A93E-8B5A9457C0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9262" y="4221088"/>
              <a:ext cx="1622870" cy="1794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6A978659-1DA7-4DD5-BB08-990CF5CB57FF}"/>
                </a:ext>
              </a:extLst>
            </p:cNvPr>
            <p:cNvSpPr/>
            <p:nvPr/>
          </p:nvSpPr>
          <p:spPr bwMode="gray">
            <a:xfrm>
              <a:off x="5219363" y="4798577"/>
              <a:ext cx="499105" cy="744467"/>
            </a:xfrm>
            <a:prstGeom prst="rect">
              <a:avLst/>
            </a:prstGeom>
            <a:solidFill>
              <a:srgbClr val="F0F0EE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de-CH" sz="1600">
                <a:solidFill>
                  <a:schemeClr val="tx1"/>
                </a:solidFill>
              </a:endParaRPr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59E3CB15-194B-4270-9A53-957658A7BA4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 bwMode="gray">
            <a:xfrm>
              <a:off x="5320386" y="5333743"/>
              <a:ext cx="297055" cy="297055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59F0184D-C77E-4D4B-BAB1-89E8E0DEBD2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 bwMode="gray">
            <a:xfrm>
              <a:off x="5023313" y="4935972"/>
              <a:ext cx="283544" cy="28354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DC17714C-08FF-4233-9AF8-A76725C0BC95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 bwMode="gray">
            <a:xfrm>
              <a:off x="5630987" y="4939467"/>
              <a:ext cx="319200" cy="319200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C6F72609-6456-4919-B966-389326CA6C32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 bwMode="gray">
            <a:xfrm>
              <a:off x="5331335" y="4523418"/>
              <a:ext cx="275159" cy="275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8762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Product_Selection_Bilder_Post_INDOOR.jpg">
            <a:extLst>
              <a:ext uri="{FF2B5EF4-FFF2-40B4-BE49-F238E27FC236}">
                <a16:creationId xmlns:a16="http://schemas.microsoft.com/office/drawing/2014/main" id="{4426FD38-E93C-41B3-AE1D-F25C09F70A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8" t="35416" r="18522" b="21459"/>
          <a:stretch/>
        </p:blipFill>
        <p:spPr bwMode="auto">
          <a:xfrm>
            <a:off x="4139199" y="4782393"/>
            <a:ext cx="2109294" cy="143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0B0FAE1-12BB-41E5-BF4A-79DCE1342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456" y="1484784"/>
            <a:ext cx="2088000" cy="2124264"/>
          </a:xfrm>
        </p:spPr>
        <p:txBody>
          <a:bodyPr/>
          <a:lstStyle/>
          <a:p>
            <a:r>
              <a:rPr lang="de-CH" sz="1400" b="1" dirty="0"/>
              <a:t>IOTSU® L3 AQ05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/>
              <a:t>Misst CO2, Temperatur, Feuchtigkeit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/>
              <a:t>Batteriebetrieben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CH" sz="1400" dirty="0" err="1"/>
              <a:t>LoRaWAN</a:t>
            </a:r>
            <a:r>
              <a:rPr lang="de-CH" sz="1400" dirty="0"/>
              <a:t> basiert</a:t>
            </a:r>
          </a:p>
          <a:p>
            <a:endParaRPr lang="de-CH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1400" dirty="0"/>
          </a:p>
          <a:p>
            <a:endParaRPr lang="de-CH" sz="14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013A320-51A5-4E50-AE2B-518E4012B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Raumklima Hardware Möglichkeiten</a:t>
            </a:r>
          </a:p>
        </p:txBody>
      </p:sp>
      <p:sp>
        <p:nvSpPr>
          <p:cNvPr id="10" name="Inhaltsplatzhalter 4">
            <a:extLst>
              <a:ext uri="{FF2B5EF4-FFF2-40B4-BE49-F238E27FC236}">
                <a16:creationId xmlns:a16="http://schemas.microsoft.com/office/drawing/2014/main" id="{8201BCAC-677A-4034-B2B9-BF9BE581B0C0}"/>
              </a:ext>
            </a:extLst>
          </p:cNvPr>
          <p:cNvSpPr txBox="1">
            <a:spLocks/>
          </p:cNvSpPr>
          <p:nvPr/>
        </p:nvSpPr>
        <p:spPr bwMode="black">
          <a:xfrm>
            <a:off x="3940453" y="1484311"/>
            <a:ext cx="2088000" cy="32980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Decentlab Indoor </a:t>
            </a:r>
            <a:r>
              <a:rPr kumimoji="0" lang="de-CH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Ambience</a:t>
            </a: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 Monitor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Misst CO2, VOC, Temperatur, Feuchtigkeit, Luftdruck, </a:t>
            </a: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Umgebungslicht,</a:t>
            </a: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 Bewegung/ Präsenz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Batteriebetrieben (auswechselbar)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LoRaWAN</a:t>
            </a: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 basiert</a:t>
            </a:r>
          </a:p>
        </p:txBody>
      </p:sp>
      <p:sp>
        <p:nvSpPr>
          <p:cNvPr id="11" name="Inhaltsplatzhalter 4">
            <a:extLst>
              <a:ext uri="{FF2B5EF4-FFF2-40B4-BE49-F238E27FC236}">
                <a16:creationId xmlns:a16="http://schemas.microsoft.com/office/drawing/2014/main" id="{C8761EE7-E657-4658-AF0A-EBDBA3DB3218}"/>
              </a:ext>
            </a:extLst>
          </p:cNvPr>
          <p:cNvSpPr txBox="1">
            <a:spLocks/>
          </p:cNvSpPr>
          <p:nvPr/>
        </p:nvSpPr>
        <p:spPr bwMode="black">
          <a:xfrm>
            <a:off x="6691363" y="1488462"/>
            <a:ext cx="2088000" cy="2545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Elsys CO2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CH" sz="1400" dirty="0">
                <a:solidFill>
                  <a:srgbClr val="333333"/>
                </a:solidFill>
              </a:rPr>
              <a:t>Misst CO2, Temperatur, Feuchtigkeit, </a:t>
            </a:r>
            <a:r>
              <a:rPr lang="de-CH" sz="1400" b="1" dirty="0">
                <a:solidFill>
                  <a:srgbClr val="333333"/>
                </a:solidFill>
              </a:rPr>
              <a:t>Umgebungslicht, </a:t>
            </a:r>
            <a:r>
              <a:rPr lang="de-CH" sz="1400" dirty="0">
                <a:solidFill>
                  <a:srgbClr val="333333"/>
                </a:solidFill>
              </a:rPr>
              <a:t>Bewegung/Präsenz</a:t>
            </a:r>
            <a:endParaRPr kumimoji="0" lang="de-CH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Batteriebetrieben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LoRaWAN</a:t>
            </a: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 basiert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CH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338CA10-7A82-46D8-9C1C-C0CFA6CA2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53" y="4267455"/>
            <a:ext cx="2211522" cy="221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C51B4CB-1859-4C61-9E3D-CF34464CA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815" y="4738627"/>
            <a:ext cx="1726548" cy="153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Inhaltsplatzhalter 4">
            <a:extLst>
              <a:ext uri="{FF2B5EF4-FFF2-40B4-BE49-F238E27FC236}">
                <a16:creationId xmlns:a16="http://schemas.microsoft.com/office/drawing/2014/main" id="{49C7DBC8-CE20-4169-B19E-A4BB63C5C82B}"/>
              </a:ext>
            </a:extLst>
          </p:cNvPr>
          <p:cNvSpPr txBox="1">
            <a:spLocks/>
          </p:cNvSpPr>
          <p:nvPr/>
        </p:nvSpPr>
        <p:spPr bwMode="black">
          <a:xfrm>
            <a:off x="9556390" y="1492613"/>
            <a:ext cx="2088000" cy="2545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</a:rPr>
              <a:t>Elsys ERS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CH" sz="1400" dirty="0">
                <a:solidFill>
                  <a:srgbClr val="333333"/>
                </a:solidFill>
              </a:rPr>
              <a:t>Misst Temperatur, Feuchtigkeit, </a:t>
            </a:r>
            <a:r>
              <a:rPr lang="de-CH" sz="1400" b="1" dirty="0">
                <a:solidFill>
                  <a:srgbClr val="333333"/>
                </a:solidFill>
              </a:rPr>
              <a:t>Umgebungslicht, </a:t>
            </a:r>
            <a:r>
              <a:rPr lang="de-CH" sz="1400" dirty="0">
                <a:solidFill>
                  <a:srgbClr val="333333"/>
                </a:solidFill>
              </a:rPr>
              <a:t>Bewegung/Präsenz</a:t>
            </a:r>
            <a:endParaRPr kumimoji="0" lang="de-CH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</a:rPr>
              <a:t>Batteriebetrieben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CH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</a:rPr>
              <a:t>LoRaWAN</a:t>
            </a:r>
            <a:r>
              <a: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</a:rPr>
              <a:t> basiert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CH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CH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</a:endParaRP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16B37277-7C32-40EE-8AD4-735BFD4C4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687" y="4738627"/>
            <a:ext cx="1726548" cy="153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74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Inhaltsplatzhalter 1">
            <a:extLst>
              <a:ext uri="{FF2B5EF4-FFF2-40B4-BE49-F238E27FC236}">
                <a16:creationId xmlns:a16="http://schemas.microsoft.com/office/drawing/2014/main" id="{0516AA16-349E-46E7-98C7-5ECF68F28D72}"/>
              </a:ext>
            </a:extLst>
          </p:cNvPr>
          <p:cNvSpPr txBox="1">
            <a:spLocks/>
          </p:cNvSpPr>
          <p:nvPr/>
        </p:nvSpPr>
        <p:spPr bwMode="black">
          <a:xfrm>
            <a:off x="1200000" y="1772816"/>
            <a:ext cx="2412000" cy="72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CH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Flachdachmonitoring</a:t>
            </a:r>
          </a:p>
        </p:txBody>
      </p:sp>
      <p:sp>
        <p:nvSpPr>
          <p:cNvPr id="22" name="Inhaltsplatzhalter 1">
            <a:extLst>
              <a:ext uri="{FF2B5EF4-FFF2-40B4-BE49-F238E27FC236}">
                <a16:creationId xmlns:a16="http://schemas.microsoft.com/office/drawing/2014/main" id="{4BB84ED6-2426-42E8-8C6B-367C96DCE0BB}"/>
              </a:ext>
            </a:extLst>
          </p:cNvPr>
          <p:cNvSpPr txBox="1">
            <a:spLocks/>
          </p:cNvSpPr>
          <p:nvPr/>
        </p:nvSpPr>
        <p:spPr bwMode="black">
          <a:xfrm>
            <a:off x="3900000" y="1772816"/>
            <a:ext cx="2412000" cy="72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CH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Feuerlöscher</a:t>
            </a:r>
          </a:p>
        </p:txBody>
      </p:sp>
      <p:sp>
        <p:nvSpPr>
          <p:cNvPr id="24" name="Inhaltsplatzhalter 1">
            <a:extLst>
              <a:ext uri="{FF2B5EF4-FFF2-40B4-BE49-F238E27FC236}">
                <a16:creationId xmlns:a16="http://schemas.microsoft.com/office/drawing/2014/main" id="{663D1E4D-7577-4A85-AC04-4265AE4FD5E9}"/>
              </a:ext>
            </a:extLst>
          </p:cNvPr>
          <p:cNvSpPr txBox="1">
            <a:spLocks/>
          </p:cNvSpPr>
          <p:nvPr/>
        </p:nvSpPr>
        <p:spPr bwMode="black">
          <a:xfrm>
            <a:off x="6600000" y="1772816"/>
            <a:ext cx="2412000" cy="72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CH" sz="1600" b="1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Defilibratoren</a:t>
            </a:r>
            <a:endParaRPr kumimoji="0" lang="de-CH" sz="16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AFB593AF-0A82-44B6-929C-D79501B99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Weitere Kundenreferenzen</a:t>
            </a:r>
          </a:p>
        </p:txBody>
      </p:sp>
      <p:sp>
        <p:nvSpPr>
          <p:cNvPr id="14" name="Inhaltsplatzhalter 1">
            <a:extLst>
              <a:ext uri="{FF2B5EF4-FFF2-40B4-BE49-F238E27FC236}">
                <a16:creationId xmlns:a16="http://schemas.microsoft.com/office/drawing/2014/main" id="{AF86710D-16B2-4114-BFA7-BE1A87C02059}"/>
              </a:ext>
            </a:extLst>
          </p:cNvPr>
          <p:cNvSpPr txBox="1">
            <a:spLocks/>
          </p:cNvSpPr>
          <p:nvPr/>
        </p:nvSpPr>
        <p:spPr bwMode="black">
          <a:xfrm>
            <a:off x="1200000" y="3068960"/>
            <a:ext cx="2412000" cy="2304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  <a:hlinkClick r:id="rId4"/>
              </a:rPr>
              <a:t>Artikel.</a:t>
            </a: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21" name="Inhaltsplatzhalter 1">
            <a:extLst>
              <a:ext uri="{FF2B5EF4-FFF2-40B4-BE49-F238E27FC236}">
                <a16:creationId xmlns:a16="http://schemas.microsoft.com/office/drawing/2014/main" id="{2B607623-DBB1-41B8-9D6C-39B1D0B3B5D2}"/>
              </a:ext>
            </a:extLst>
          </p:cNvPr>
          <p:cNvSpPr txBox="1">
            <a:spLocks/>
          </p:cNvSpPr>
          <p:nvPr/>
        </p:nvSpPr>
        <p:spPr bwMode="black">
          <a:xfrm>
            <a:off x="3900000" y="3068960"/>
            <a:ext cx="2412000" cy="2304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  <a:hlinkClick r:id="rId5"/>
              </a:rPr>
              <a:t>Artikel.</a:t>
            </a: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23" name="Inhaltsplatzhalter 1">
            <a:extLst>
              <a:ext uri="{FF2B5EF4-FFF2-40B4-BE49-F238E27FC236}">
                <a16:creationId xmlns:a16="http://schemas.microsoft.com/office/drawing/2014/main" id="{2A626D4A-C6CF-45D4-876E-C764B7A736E1}"/>
              </a:ext>
            </a:extLst>
          </p:cNvPr>
          <p:cNvSpPr txBox="1">
            <a:spLocks/>
          </p:cNvSpPr>
          <p:nvPr/>
        </p:nvSpPr>
        <p:spPr bwMode="black">
          <a:xfrm>
            <a:off x="6600000" y="3068960"/>
            <a:ext cx="2412000" cy="2304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  <a:hlinkClick r:id="rId6"/>
              </a:rPr>
              <a:t>Artikel.</a:t>
            </a: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25" name="Inhaltsplatzhalter 1">
            <a:extLst>
              <a:ext uri="{FF2B5EF4-FFF2-40B4-BE49-F238E27FC236}">
                <a16:creationId xmlns:a16="http://schemas.microsoft.com/office/drawing/2014/main" id="{EEA8667D-F7AE-4EE2-8CFE-BAC4D3C2F38C}"/>
              </a:ext>
            </a:extLst>
          </p:cNvPr>
          <p:cNvSpPr txBox="1">
            <a:spLocks/>
          </p:cNvSpPr>
          <p:nvPr/>
        </p:nvSpPr>
        <p:spPr bwMode="black">
          <a:xfrm>
            <a:off x="9300000" y="3068960"/>
            <a:ext cx="2412000" cy="2304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  <a:hlinkClick r:id="rId7"/>
              </a:rPr>
              <a:t>Artikel.</a:t>
            </a: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26" name="Inhaltsplatzhalter 1">
            <a:extLst>
              <a:ext uri="{FF2B5EF4-FFF2-40B4-BE49-F238E27FC236}">
                <a16:creationId xmlns:a16="http://schemas.microsoft.com/office/drawing/2014/main" id="{5340568B-5CCE-4B7C-9522-D351F630D120}"/>
              </a:ext>
            </a:extLst>
          </p:cNvPr>
          <p:cNvSpPr txBox="1">
            <a:spLocks/>
          </p:cNvSpPr>
          <p:nvPr/>
        </p:nvSpPr>
        <p:spPr bwMode="black">
          <a:xfrm>
            <a:off x="9300000" y="1772816"/>
            <a:ext cx="2412000" cy="72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TheSans Swisscom Light" panose="020B030004030306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CH" sz="1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Smart </a:t>
            </a:r>
            <a:r>
              <a:rPr kumimoji="0" lang="de-CH" sz="1600" b="1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Parking</a:t>
            </a:r>
            <a:endParaRPr kumimoji="0" lang="de-CH" sz="16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19" name="Gleichschenkliges Dreieck 22">
            <a:extLst>
              <a:ext uri="{FF2B5EF4-FFF2-40B4-BE49-F238E27FC236}">
                <a16:creationId xmlns:a16="http://schemas.microsoft.com/office/drawing/2014/main" id="{6B3556DA-B9A8-451F-90F0-859B54249C65}"/>
              </a:ext>
            </a:extLst>
          </p:cNvPr>
          <p:cNvSpPr/>
          <p:nvPr/>
        </p:nvSpPr>
        <p:spPr bwMode="black">
          <a:xfrm rot="16200000" flipV="1">
            <a:off x="3324000" y="2312904"/>
            <a:ext cx="360000" cy="144000"/>
          </a:xfrm>
          <a:custGeom>
            <a:avLst/>
            <a:gdLst>
              <a:gd name="connsiteX0" fmla="*/ 0 w 1800200"/>
              <a:gd name="connsiteY0" fmla="*/ 1551897 h 1551897"/>
              <a:gd name="connsiteX1" fmla="*/ 900100 w 1800200"/>
              <a:gd name="connsiteY1" fmla="*/ 0 h 1551897"/>
              <a:gd name="connsiteX2" fmla="*/ 1800200 w 1800200"/>
              <a:gd name="connsiteY2" fmla="*/ 1551897 h 1551897"/>
              <a:gd name="connsiteX3" fmla="*/ 0 w 1800200"/>
              <a:gd name="connsiteY3" fmla="*/ 1551897 h 1551897"/>
              <a:gd name="connsiteX0" fmla="*/ 0 w 1800200"/>
              <a:gd name="connsiteY0" fmla="*/ 1551897 h 1567772"/>
              <a:gd name="connsiteX1" fmla="*/ 900100 w 1800200"/>
              <a:gd name="connsiteY1" fmla="*/ 0 h 1567772"/>
              <a:gd name="connsiteX2" fmla="*/ 1800200 w 1800200"/>
              <a:gd name="connsiteY2" fmla="*/ 1551897 h 1567772"/>
              <a:gd name="connsiteX3" fmla="*/ 875506 w 1800200"/>
              <a:gd name="connsiteY3" fmla="*/ 1567772 h 1567772"/>
              <a:gd name="connsiteX4" fmla="*/ 0 w 1800200"/>
              <a:gd name="connsiteY4" fmla="*/ 1551897 h 1567772"/>
              <a:gd name="connsiteX0" fmla="*/ 875506 w 1800200"/>
              <a:gd name="connsiteY0" fmla="*/ 1567772 h 1659212"/>
              <a:gd name="connsiteX1" fmla="*/ 0 w 1800200"/>
              <a:gd name="connsiteY1" fmla="*/ 1551897 h 1659212"/>
              <a:gd name="connsiteX2" fmla="*/ 900100 w 1800200"/>
              <a:gd name="connsiteY2" fmla="*/ 0 h 1659212"/>
              <a:gd name="connsiteX3" fmla="*/ 1800200 w 1800200"/>
              <a:gd name="connsiteY3" fmla="*/ 1551897 h 1659212"/>
              <a:gd name="connsiteX4" fmla="*/ 966946 w 1800200"/>
              <a:gd name="connsiteY4" fmla="*/ 1659212 h 1659212"/>
              <a:gd name="connsiteX0" fmla="*/ 875506 w 1800200"/>
              <a:gd name="connsiteY0" fmla="*/ 1567772 h 1567772"/>
              <a:gd name="connsiteX1" fmla="*/ 0 w 1800200"/>
              <a:gd name="connsiteY1" fmla="*/ 1551897 h 1567772"/>
              <a:gd name="connsiteX2" fmla="*/ 900100 w 1800200"/>
              <a:gd name="connsiteY2" fmla="*/ 0 h 1567772"/>
              <a:gd name="connsiteX3" fmla="*/ 1800200 w 1800200"/>
              <a:gd name="connsiteY3" fmla="*/ 1551897 h 1567772"/>
              <a:gd name="connsiteX0" fmla="*/ 0 w 1800200"/>
              <a:gd name="connsiteY0" fmla="*/ 1551897 h 1551897"/>
              <a:gd name="connsiteX1" fmla="*/ 900100 w 1800200"/>
              <a:gd name="connsiteY1" fmla="*/ 0 h 1551897"/>
              <a:gd name="connsiteX2" fmla="*/ 1800200 w 1800200"/>
              <a:gd name="connsiteY2" fmla="*/ 1551897 h 155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0200" h="1551897">
                <a:moveTo>
                  <a:pt x="0" y="1551897"/>
                </a:moveTo>
                <a:lnTo>
                  <a:pt x="900100" y="0"/>
                </a:lnTo>
                <a:lnTo>
                  <a:pt x="1800200" y="1551897"/>
                </a:lnTo>
              </a:path>
            </a:pathLst>
          </a:custGeom>
          <a:noFill/>
          <a:ln w="28575">
            <a:solidFill>
              <a:srgbClr val="E61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30" name="Gleichschenkliges Dreieck 22">
            <a:extLst>
              <a:ext uri="{FF2B5EF4-FFF2-40B4-BE49-F238E27FC236}">
                <a16:creationId xmlns:a16="http://schemas.microsoft.com/office/drawing/2014/main" id="{380CD9A3-9E43-4958-B68E-1E862C2B1850}"/>
              </a:ext>
            </a:extLst>
          </p:cNvPr>
          <p:cNvSpPr/>
          <p:nvPr/>
        </p:nvSpPr>
        <p:spPr bwMode="black">
          <a:xfrm rot="16200000" flipV="1">
            <a:off x="6060000" y="2312904"/>
            <a:ext cx="360000" cy="144000"/>
          </a:xfrm>
          <a:custGeom>
            <a:avLst/>
            <a:gdLst>
              <a:gd name="connsiteX0" fmla="*/ 0 w 1800200"/>
              <a:gd name="connsiteY0" fmla="*/ 1551897 h 1551897"/>
              <a:gd name="connsiteX1" fmla="*/ 900100 w 1800200"/>
              <a:gd name="connsiteY1" fmla="*/ 0 h 1551897"/>
              <a:gd name="connsiteX2" fmla="*/ 1800200 w 1800200"/>
              <a:gd name="connsiteY2" fmla="*/ 1551897 h 1551897"/>
              <a:gd name="connsiteX3" fmla="*/ 0 w 1800200"/>
              <a:gd name="connsiteY3" fmla="*/ 1551897 h 1551897"/>
              <a:gd name="connsiteX0" fmla="*/ 0 w 1800200"/>
              <a:gd name="connsiteY0" fmla="*/ 1551897 h 1567772"/>
              <a:gd name="connsiteX1" fmla="*/ 900100 w 1800200"/>
              <a:gd name="connsiteY1" fmla="*/ 0 h 1567772"/>
              <a:gd name="connsiteX2" fmla="*/ 1800200 w 1800200"/>
              <a:gd name="connsiteY2" fmla="*/ 1551897 h 1567772"/>
              <a:gd name="connsiteX3" fmla="*/ 875506 w 1800200"/>
              <a:gd name="connsiteY3" fmla="*/ 1567772 h 1567772"/>
              <a:gd name="connsiteX4" fmla="*/ 0 w 1800200"/>
              <a:gd name="connsiteY4" fmla="*/ 1551897 h 1567772"/>
              <a:gd name="connsiteX0" fmla="*/ 875506 w 1800200"/>
              <a:gd name="connsiteY0" fmla="*/ 1567772 h 1659212"/>
              <a:gd name="connsiteX1" fmla="*/ 0 w 1800200"/>
              <a:gd name="connsiteY1" fmla="*/ 1551897 h 1659212"/>
              <a:gd name="connsiteX2" fmla="*/ 900100 w 1800200"/>
              <a:gd name="connsiteY2" fmla="*/ 0 h 1659212"/>
              <a:gd name="connsiteX3" fmla="*/ 1800200 w 1800200"/>
              <a:gd name="connsiteY3" fmla="*/ 1551897 h 1659212"/>
              <a:gd name="connsiteX4" fmla="*/ 966946 w 1800200"/>
              <a:gd name="connsiteY4" fmla="*/ 1659212 h 1659212"/>
              <a:gd name="connsiteX0" fmla="*/ 875506 w 1800200"/>
              <a:gd name="connsiteY0" fmla="*/ 1567772 h 1567772"/>
              <a:gd name="connsiteX1" fmla="*/ 0 w 1800200"/>
              <a:gd name="connsiteY1" fmla="*/ 1551897 h 1567772"/>
              <a:gd name="connsiteX2" fmla="*/ 900100 w 1800200"/>
              <a:gd name="connsiteY2" fmla="*/ 0 h 1567772"/>
              <a:gd name="connsiteX3" fmla="*/ 1800200 w 1800200"/>
              <a:gd name="connsiteY3" fmla="*/ 1551897 h 1567772"/>
              <a:gd name="connsiteX0" fmla="*/ 0 w 1800200"/>
              <a:gd name="connsiteY0" fmla="*/ 1551897 h 1551897"/>
              <a:gd name="connsiteX1" fmla="*/ 900100 w 1800200"/>
              <a:gd name="connsiteY1" fmla="*/ 0 h 1551897"/>
              <a:gd name="connsiteX2" fmla="*/ 1800200 w 1800200"/>
              <a:gd name="connsiteY2" fmla="*/ 1551897 h 155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0200" h="1551897">
                <a:moveTo>
                  <a:pt x="0" y="1551897"/>
                </a:moveTo>
                <a:lnTo>
                  <a:pt x="900100" y="0"/>
                </a:lnTo>
                <a:lnTo>
                  <a:pt x="1800200" y="1551897"/>
                </a:lnTo>
              </a:path>
            </a:pathLst>
          </a:custGeom>
          <a:noFill/>
          <a:ln w="28575">
            <a:solidFill>
              <a:srgbClr val="A632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34" name="Gleichschenkliges Dreieck 22">
            <a:extLst>
              <a:ext uri="{FF2B5EF4-FFF2-40B4-BE49-F238E27FC236}">
                <a16:creationId xmlns:a16="http://schemas.microsoft.com/office/drawing/2014/main" id="{3F23D0D8-54D4-4367-8E7E-B9C1D23368B0}"/>
              </a:ext>
            </a:extLst>
          </p:cNvPr>
          <p:cNvSpPr/>
          <p:nvPr/>
        </p:nvSpPr>
        <p:spPr bwMode="black">
          <a:xfrm rot="16200000" flipV="1">
            <a:off x="8796000" y="2312904"/>
            <a:ext cx="360000" cy="144000"/>
          </a:xfrm>
          <a:custGeom>
            <a:avLst/>
            <a:gdLst>
              <a:gd name="connsiteX0" fmla="*/ 0 w 1800200"/>
              <a:gd name="connsiteY0" fmla="*/ 1551897 h 1551897"/>
              <a:gd name="connsiteX1" fmla="*/ 900100 w 1800200"/>
              <a:gd name="connsiteY1" fmla="*/ 0 h 1551897"/>
              <a:gd name="connsiteX2" fmla="*/ 1800200 w 1800200"/>
              <a:gd name="connsiteY2" fmla="*/ 1551897 h 1551897"/>
              <a:gd name="connsiteX3" fmla="*/ 0 w 1800200"/>
              <a:gd name="connsiteY3" fmla="*/ 1551897 h 1551897"/>
              <a:gd name="connsiteX0" fmla="*/ 0 w 1800200"/>
              <a:gd name="connsiteY0" fmla="*/ 1551897 h 1567772"/>
              <a:gd name="connsiteX1" fmla="*/ 900100 w 1800200"/>
              <a:gd name="connsiteY1" fmla="*/ 0 h 1567772"/>
              <a:gd name="connsiteX2" fmla="*/ 1800200 w 1800200"/>
              <a:gd name="connsiteY2" fmla="*/ 1551897 h 1567772"/>
              <a:gd name="connsiteX3" fmla="*/ 875506 w 1800200"/>
              <a:gd name="connsiteY3" fmla="*/ 1567772 h 1567772"/>
              <a:gd name="connsiteX4" fmla="*/ 0 w 1800200"/>
              <a:gd name="connsiteY4" fmla="*/ 1551897 h 1567772"/>
              <a:gd name="connsiteX0" fmla="*/ 875506 w 1800200"/>
              <a:gd name="connsiteY0" fmla="*/ 1567772 h 1659212"/>
              <a:gd name="connsiteX1" fmla="*/ 0 w 1800200"/>
              <a:gd name="connsiteY1" fmla="*/ 1551897 h 1659212"/>
              <a:gd name="connsiteX2" fmla="*/ 900100 w 1800200"/>
              <a:gd name="connsiteY2" fmla="*/ 0 h 1659212"/>
              <a:gd name="connsiteX3" fmla="*/ 1800200 w 1800200"/>
              <a:gd name="connsiteY3" fmla="*/ 1551897 h 1659212"/>
              <a:gd name="connsiteX4" fmla="*/ 966946 w 1800200"/>
              <a:gd name="connsiteY4" fmla="*/ 1659212 h 1659212"/>
              <a:gd name="connsiteX0" fmla="*/ 875506 w 1800200"/>
              <a:gd name="connsiteY0" fmla="*/ 1567772 h 1567772"/>
              <a:gd name="connsiteX1" fmla="*/ 0 w 1800200"/>
              <a:gd name="connsiteY1" fmla="*/ 1551897 h 1567772"/>
              <a:gd name="connsiteX2" fmla="*/ 900100 w 1800200"/>
              <a:gd name="connsiteY2" fmla="*/ 0 h 1567772"/>
              <a:gd name="connsiteX3" fmla="*/ 1800200 w 1800200"/>
              <a:gd name="connsiteY3" fmla="*/ 1551897 h 1567772"/>
              <a:gd name="connsiteX0" fmla="*/ 0 w 1800200"/>
              <a:gd name="connsiteY0" fmla="*/ 1551897 h 1551897"/>
              <a:gd name="connsiteX1" fmla="*/ 900100 w 1800200"/>
              <a:gd name="connsiteY1" fmla="*/ 0 h 1551897"/>
              <a:gd name="connsiteX2" fmla="*/ 1800200 w 1800200"/>
              <a:gd name="connsiteY2" fmla="*/ 1551897 h 155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0200" h="1551897">
                <a:moveTo>
                  <a:pt x="0" y="1551897"/>
                </a:moveTo>
                <a:lnTo>
                  <a:pt x="900100" y="0"/>
                </a:lnTo>
                <a:lnTo>
                  <a:pt x="1800200" y="1551897"/>
                </a:lnTo>
              </a:path>
            </a:pathLst>
          </a:custGeom>
          <a:noFill/>
          <a:ln w="28575">
            <a:solidFill>
              <a:srgbClr val="5944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8" name="3D-Modell 37" descr="Gebäude 40">
                <a:extLst>
                  <a:ext uri="{FF2B5EF4-FFF2-40B4-BE49-F238E27FC236}">
                    <a16:creationId xmlns:a16="http://schemas.microsoft.com/office/drawing/2014/main" id="{E8ADC9B8-6AB4-497F-A983-D3EB805979D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56516" y="3539644"/>
              <a:ext cx="2470287" cy="1707332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2470287" cy="1707332"/>
                    </a:xfrm>
                    <a:prstGeom prst="rect">
                      <a:avLst/>
                    </a:prstGeom>
                  </am3d:spPr>
                  <am3d:camera>
                    <am3d:pos x="0" y="0" z="701130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685" d="1000000"/>
                    <am3d:preTrans dx="0" dy="-667989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646683" ay="4356218" az="7724827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7614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8" name="3D-Modell 37" descr="Gebäude 40">
                <a:extLst>
                  <a:ext uri="{FF2B5EF4-FFF2-40B4-BE49-F238E27FC236}">
                    <a16:creationId xmlns:a16="http://schemas.microsoft.com/office/drawing/2014/main" id="{E8ADC9B8-6AB4-497F-A983-D3EB805979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6516" y="3539644"/>
                <a:ext cx="2470287" cy="1707332"/>
              </a:xfrm>
              <a:prstGeom prst="rect">
                <a:avLst/>
              </a:prstGeom>
            </p:spPr>
          </p:pic>
        </mc:Fallback>
      </mc:AlternateContent>
      <p:sp>
        <p:nvSpPr>
          <p:cNvPr id="39" name="Würfel 38">
            <a:extLst>
              <a:ext uri="{FF2B5EF4-FFF2-40B4-BE49-F238E27FC236}">
                <a16:creationId xmlns:a16="http://schemas.microsoft.com/office/drawing/2014/main" id="{A4A0F3CE-BC8B-4B80-807D-607D7B3B53BB}"/>
              </a:ext>
            </a:extLst>
          </p:cNvPr>
          <p:cNvSpPr/>
          <p:nvPr/>
        </p:nvSpPr>
        <p:spPr bwMode="gray">
          <a:xfrm rot="207665">
            <a:off x="1960605" y="4104300"/>
            <a:ext cx="275898" cy="155929"/>
          </a:xfrm>
          <a:prstGeom prst="cube">
            <a:avLst>
              <a:gd name="adj" fmla="val 21357"/>
            </a:avLst>
          </a:prstGeom>
          <a:solidFill>
            <a:srgbClr val="E61E64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51B21C97-89BB-4026-B1E6-2F731FBB28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4126" b="30158"/>
          <a:stretch/>
        </p:blipFill>
        <p:spPr bwMode="gray">
          <a:xfrm rot="19916417">
            <a:off x="1992456" y="3567153"/>
            <a:ext cx="382596" cy="405642"/>
          </a:xfrm>
          <a:prstGeom prst="rect">
            <a:avLst/>
          </a:prstGeom>
        </p:spPr>
      </p:pic>
      <p:pic>
        <p:nvPicPr>
          <p:cNvPr id="41" name="Picture 2" descr="Bildergebnis für feuerlöscher schild">
            <a:extLst>
              <a:ext uri="{FF2B5EF4-FFF2-40B4-BE49-F238E27FC236}">
                <a16:creationId xmlns:a16="http://schemas.microsoft.com/office/drawing/2014/main" id="{D357E3A3-C49F-4BBD-A382-23A74164A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296" y="3974163"/>
            <a:ext cx="1230168" cy="123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encrypted-tbn0.gstatic.com/images?q=tbn%3AANd9GcSMnIrKsU8u29Xtf3kcEM6iD4UKYuowi8vG23KWV2X647Fe5A_P16PuuoeGKw&amp;usqp=CAc">
            <a:extLst>
              <a:ext uri="{FF2B5EF4-FFF2-40B4-BE49-F238E27FC236}">
                <a16:creationId xmlns:a16="http://schemas.microsoft.com/office/drawing/2014/main" id="{39FA6CEE-5031-4E97-9E95-7AEF17D75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712" y="3974163"/>
            <a:ext cx="1230168" cy="123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4216820-843D-4350-B7EF-8D3D2A8A8DB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0" b="7940"/>
          <a:stretch/>
        </p:blipFill>
        <p:spPr>
          <a:xfrm>
            <a:off x="9293972" y="3948325"/>
            <a:ext cx="1465560" cy="156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43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4D38D0E-404D-4BB5-907D-28E854EC1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5" y="332656"/>
            <a:ext cx="10512000" cy="720000"/>
          </a:xfrm>
        </p:spPr>
        <p:txBody>
          <a:bodyPr/>
          <a:lstStyle/>
          <a:p>
            <a:r>
              <a:rPr lang="de-CH"/>
              <a:t>Kontakt</a:t>
            </a:r>
          </a:p>
        </p:txBody>
      </p:sp>
      <p:sp>
        <p:nvSpPr>
          <p:cNvPr id="16" name="Textfeld 4">
            <a:extLst>
              <a:ext uri="{FF2B5EF4-FFF2-40B4-BE49-F238E27FC236}">
                <a16:creationId xmlns:a16="http://schemas.microsoft.com/office/drawing/2014/main" id="{4DFE25C5-1088-4631-BEA6-5596C41918C4}"/>
              </a:ext>
            </a:extLst>
          </p:cNvPr>
          <p:cNvSpPr txBox="1"/>
          <p:nvPr/>
        </p:nvSpPr>
        <p:spPr bwMode="black">
          <a:xfrm>
            <a:off x="1170543" y="3717032"/>
            <a:ext cx="2621202" cy="15909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Marc Egli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CEO, OLDFUTURE AG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  <a:hlinkClick r:id="rId3"/>
              </a:rPr>
              <a:t>marc.egli@oldfuture.ch</a:t>
            </a:r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Tel. +41-41-210 10 11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Mobil +41-79-911 60 00</a:t>
            </a:r>
            <a:endParaRPr kumimoji="0" lang="de-CH" sz="16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cxnSp>
        <p:nvCxnSpPr>
          <p:cNvPr id="18" name="Gerader Verbinder 25">
            <a:extLst>
              <a:ext uri="{FF2B5EF4-FFF2-40B4-BE49-F238E27FC236}">
                <a16:creationId xmlns:a16="http://schemas.microsoft.com/office/drawing/2014/main" id="{B1FE9A9B-5BDC-45BF-B2B7-8FD04CFA31DB}"/>
              </a:ext>
            </a:extLst>
          </p:cNvPr>
          <p:cNvCxnSpPr>
            <a:cxnSpLocks/>
          </p:cNvCxnSpPr>
          <p:nvPr/>
        </p:nvCxnSpPr>
        <p:spPr bwMode="gray">
          <a:xfrm>
            <a:off x="1147233" y="2925327"/>
            <a:ext cx="1276110" cy="0"/>
          </a:xfrm>
          <a:prstGeom prst="line">
            <a:avLst/>
          </a:prstGeom>
          <a:ln w="28575">
            <a:solidFill>
              <a:srgbClr val="5944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4">
            <a:extLst>
              <a:ext uri="{FF2B5EF4-FFF2-40B4-BE49-F238E27FC236}">
                <a16:creationId xmlns:a16="http://schemas.microsoft.com/office/drawing/2014/main" id="{BE554615-D186-4FB1-9A50-880EF06E7FFE}"/>
              </a:ext>
            </a:extLst>
          </p:cNvPr>
          <p:cNvSpPr txBox="1"/>
          <p:nvPr/>
        </p:nvSpPr>
        <p:spPr bwMode="black">
          <a:xfrm>
            <a:off x="1199455" y="6106563"/>
            <a:ext cx="6360674" cy="2416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  <a:hlinkClick r:id="rId4"/>
              </a:rPr>
              <a:t>www.oldfuture</a:t>
            </a:r>
            <a:r>
              <a:rPr kumimoji="0" lang="de-CH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  <a:hlinkClick r:id="rId4"/>
              </a:rPr>
              <a:t>.ch</a:t>
            </a: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	          </a:t>
            </a:r>
          </a:p>
        </p:txBody>
      </p:sp>
      <p:pic>
        <p:nvPicPr>
          <p:cNvPr id="13" name="Bild 1">
            <a:extLst>
              <a:ext uri="{FF2B5EF4-FFF2-40B4-BE49-F238E27FC236}">
                <a16:creationId xmlns:a16="http://schemas.microsoft.com/office/drawing/2014/main" id="{FF41D111-69B3-41E4-95F1-E259BCCC5E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43" y="1550019"/>
            <a:ext cx="1363868" cy="1368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13D21D9-9E5D-402E-BC27-E59367860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4209" y="-1"/>
            <a:ext cx="4257792" cy="695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26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6A7B96CD-F78E-4C2A-91F8-68F47690E9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4E3EB83-60EF-47AA-A32F-5C9E8E4A4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570FADE-211E-40C0-8619-E8EB3AE85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Wo liegen Ihre Potentiale zur Prozessoptimierung?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26F1EFC-2325-4359-8DDE-1E83744461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46" t="-13652" r="-274" b="13649"/>
          <a:stretch/>
        </p:blipFill>
        <p:spPr>
          <a:xfrm>
            <a:off x="1212764" y="1484311"/>
            <a:ext cx="4536504" cy="322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35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>
            <a:extLst>
              <a:ext uri="{FF2B5EF4-FFF2-40B4-BE49-F238E27FC236}">
                <a16:creationId xmlns:a16="http://schemas.microsoft.com/office/drawing/2014/main" id="{756EF81B-D336-4FFA-9370-218BD02AFD41}"/>
              </a:ext>
            </a:extLst>
          </p:cNvPr>
          <p:cNvSpPr/>
          <p:nvPr/>
        </p:nvSpPr>
        <p:spPr bwMode="gray">
          <a:xfrm>
            <a:off x="839788" y="3835116"/>
            <a:ext cx="10871668" cy="3022884"/>
          </a:xfrm>
          <a:prstGeom prst="rect">
            <a:avLst/>
          </a:prstGeom>
          <a:solidFill>
            <a:srgbClr val="DDE3E7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4F2F545E-18D9-9444-9D55-40D151E93455}"/>
              </a:ext>
            </a:extLst>
          </p:cNvPr>
          <p:cNvSpPr txBox="1"/>
          <p:nvPr/>
        </p:nvSpPr>
        <p:spPr bwMode="gray">
          <a:xfrm>
            <a:off x="8112224" y="4149080"/>
            <a:ext cx="1512168" cy="2738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1155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Bsp. ISS HQ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rgbClr val="001155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F6850B7-615E-40B1-88B4-8315FAF3C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332656"/>
            <a:ext cx="10512000" cy="720000"/>
          </a:xfrm>
        </p:spPr>
        <p:txBody>
          <a:bodyPr/>
          <a:lstStyle/>
          <a:p>
            <a:r>
              <a:rPr lang="de-CH"/>
              <a:t>Von Information zu Prozessen </a:t>
            </a:r>
            <a:br>
              <a:rPr lang="de-CH"/>
            </a:br>
            <a:r>
              <a:rPr lang="de-CH" b="0"/>
              <a:t>Beispiel: Service Button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69E586D8-9CC4-E542-A66D-E8AAABDF7F08}"/>
              </a:ext>
            </a:extLst>
          </p:cNvPr>
          <p:cNvSpPr txBox="1"/>
          <p:nvPr/>
        </p:nvSpPr>
        <p:spPr bwMode="gray">
          <a:xfrm>
            <a:off x="8112224" y="4722861"/>
            <a:ext cx="2960908" cy="7943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14 Buttons  auf 7 Stockwerken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Durchschn. 40 Request/Monat</a:t>
            </a:r>
          </a:p>
        </p:txBody>
      </p: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BCC0D805-EB6C-4227-912C-F07BC3BF0AD6}"/>
              </a:ext>
            </a:extLst>
          </p:cNvPr>
          <p:cNvGrpSpPr/>
          <p:nvPr/>
        </p:nvGrpSpPr>
        <p:grpSpPr>
          <a:xfrm>
            <a:off x="1194262" y="2757189"/>
            <a:ext cx="7394416" cy="808902"/>
            <a:chOff x="1196465" y="2748513"/>
            <a:chExt cx="6482777" cy="808902"/>
          </a:xfrm>
        </p:grpSpPr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59833C59-0DB8-C348-AEC3-2C3F8C6D8D54}"/>
                </a:ext>
              </a:extLst>
            </p:cNvPr>
            <p:cNvSpPr txBox="1"/>
            <p:nvPr/>
          </p:nvSpPr>
          <p:spPr bwMode="gray">
            <a:xfrm>
              <a:off x="1196465" y="3321243"/>
              <a:ext cx="763557" cy="236172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srgbClr val="001155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rPr>
                <a:t>Heute</a:t>
              </a:r>
            </a:p>
          </p:txBody>
        </p:sp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765E7F9C-F205-487E-BAA6-456A23D31766}"/>
                </a:ext>
              </a:extLst>
            </p:cNvPr>
            <p:cNvGrpSpPr/>
            <p:nvPr/>
          </p:nvGrpSpPr>
          <p:grpSpPr>
            <a:xfrm>
              <a:off x="1196722" y="2748513"/>
              <a:ext cx="6482520" cy="522068"/>
              <a:chOff x="1832094" y="2500777"/>
              <a:chExt cx="6482520" cy="522068"/>
            </a:xfrm>
          </p:grpSpPr>
          <p:sp>
            <p:nvSpPr>
              <p:cNvPr id="19" name="Eingebuchteter Richtungspfeil 18">
                <a:extLst>
                  <a:ext uri="{FF2B5EF4-FFF2-40B4-BE49-F238E27FC236}">
                    <a16:creationId xmlns:a16="http://schemas.microsoft.com/office/drawing/2014/main" id="{CDC853F3-D5DF-B14A-9868-8B337B737B23}"/>
                  </a:ext>
                </a:extLst>
              </p:cNvPr>
              <p:cNvSpPr/>
              <p:nvPr/>
            </p:nvSpPr>
            <p:spPr bwMode="gray">
              <a:xfrm>
                <a:off x="1832094" y="2518845"/>
                <a:ext cx="977081" cy="504000"/>
              </a:xfrm>
              <a:prstGeom prst="chevron">
                <a:avLst/>
              </a:prstGeom>
              <a:solidFill>
                <a:schemeClr val="bg1"/>
              </a:solidFill>
              <a:ln w="63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Problem erkennen</a:t>
                </a:r>
              </a:p>
            </p:txBody>
          </p:sp>
          <p:sp>
            <p:nvSpPr>
              <p:cNvPr id="24" name="Eingebuchteter Richtungspfeil 23">
                <a:extLst>
                  <a:ext uri="{FF2B5EF4-FFF2-40B4-BE49-F238E27FC236}">
                    <a16:creationId xmlns:a16="http://schemas.microsoft.com/office/drawing/2014/main" id="{3405A340-4F0C-064F-B80B-A628DD9135A3}"/>
                  </a:ext>
                </a:extLst>
              </p:cNvPr>
              <p:cNvSpPr/>
              <p:nvPr/>
            </p:nvSpPr>
            <p:spPr bwMode="gray">
              <a:xfrm>
                <a:off x="6914848" y="2501488"/>
                <a:ext cx="1399766" cy="504000"/>
              </a:xfrm>
              <a:prstGeom prst="chevron">
                <a:avLst/>
              </a:prstGeom>
              <a:solidFill>
                <a:schemeClr val="bg1"/>
              </a:solidFill>
              <a:ln w="63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Rückmeldung</a:t>
                </a:r>
              </a:p>
            </p:txBody>
          </p:sp>
          <p:sp>
            <p:nvSpPr>
              <p:cNvPr id="26" name="Eingebuchteter Richtungspfeil 25">
                <a:extLst>
                  <a:ext uri="{FF2B5EF4-FFF2-40B4-BE49-F238E27FC236}">
                    <a16:creationId xmlns:a16="http://schemas.microsoft.com/office/drawing/2014/main" id="{F5F93258-F84F-FE43-B265-1CB68F779734}"/>
                  </a:ext>
                </a:extLst>
              </p:cNvPr>
              <p:cNvSpPr/>
              <p:nvPr/>
            </p:nvSpPr>
            <p:spPr bwMode="gray">
              <a:xfrm>
                <a:off x="5673080" y="2500777"/>
                <a:ext cx="1399766" cy="504000"/>
              </a:xfrm>
              <a:prstGeom prst="chevron">
                <a:avLst/>
              </a:prstGeom>
              <a:solidFill>
                <a:schemeClr val="bg1"/>
              </a:solidFill>
              <a:ln w="63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ISS vor Ort</a:t>
                </a:r>
              </a:p>
            </p:txBody>
          </p:sp>
        </p:grpSp>
      </p:grpSp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F75E2B58-3588-4B17-B345-18FC7D56002B}"/>
              </a:ext>
            </a:extLst>
          </p:cNvPr>
          <p:cNvGrpSpPr/>
          <p:nvPr/>
        </p:nvGrpSpPr>
        <p:grpSpPr>
          <a:xfrm>
            <a:off x="1194555" y="1593273"/>
            <a:ext cx="10557548" cy="906004"/>
            <a:chOff x="1116522" y="1593273"/>
            <a:chExt cx="9259049" cy="906004"/>
          </a:xfrm>
        </p:grpSpPr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C970C61-CA69-3F49-8D78-9F84B2DDBEBA}"/>
                </a:ext>
              </a:extLst>
            </p:cNvPr>
            <p:cNvSpPr txBox="1"/>
            <p:nvPr/>
          </p:nvSpPr>
          <p:spPr bwMode="gray">
            <a:xfrm>
              <a:off x="1116522" y="1593273"/>
              <a:ext cx="763557" cy="236172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rPr>
                <a:t>Vorher</a:t>
              </a:r>
            </a:p>
          </p:txBody>
        </p:sp>
        <p:grpSp>
          <p:nvGrpSpPr>
            <p:cNvPr id="38" name="Gruppieren 37">
              <a:extLst>
                <a:ext uri="{FF2B5EF4-FFF2-40B4-BE49-F238E27FC236}">
                  <a16:creationId xmlns:a16="http://schemas.microsoft.com/office/drawing/2014/main" id="{EB017A69-E444-476B-AFDC-5A69816172E4}"/>
                </a:ext>
              </a:extLst>
            </p:cNvPr>
            <p:cNvGrpSpPr/>
            <p:nvPr/>
          </p:nvGrpSpPr>
          <p:grpSpPr>
            <a:xfrm>
              <a:off x="1116522" y="1987027"/>
              <a:ext cx="9259049" cy="512250"/>
              <a:chOff x="1753515" y="1885819"/>
              <a:chExt cx="9102166" cy="341538"/>
            </a:xfrm>
          </p:grpSpPr>
          <p:sp>
            <p:nvSpPr>
              <p:cNvPr id="8" name="Eingebuchteter Richtungspfeil 7">
                <a:extLst>
                  <a:ext uri="{FF2B5EF4-FFF2-40B4-BE49-F238E27FC236}">
                    <a16:creationId xmlns:a16="http://schemas.microsoft.com/office/drawing/2014/main" id="{723A3E1B-68B8-9846-99D7-F3C90CA28050}"/>
                  </a:ext>
                </a:extLst>
              </p:cNvPr>
              <p:cNvSpPr/>
              <p:nvPr/>
            </p:nvSpPr>
            <p:spPr bwMode="gray">
              <a:xfrm>
                <a:off x="1753515" y="1890953"/>
                <a:ext cx="962157" cy="336036"/>
              </a:xfrm>
              <a:prstGeom prst="chevron">
                <a:avLst/>
              </a:prstGeom>
              <a:solidFill>
                <a:schemeClr val="bg1"/>
              </a:solidFill>
              <a:ln w="63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Problem erkennen</a:t>
                </a:r>
              </a:p>
            </p:txBody>
          </p:sp>
          <p:sp>
            <p:nvSpPr>
              <p:cNvPr id="9" name="Eingebuchteter Richtungspfeil 8">
                <a:extLst>
                  <a:ext uri="{FF2B5EF4-FFF2-40B4-BE49-F238E27FC236}">
                    <a16:creationId xmlns:a16="http://schemas.microsoft.com/office/drawing/2014/main" id="{81D3DFC3-59BB-D147-8EEC-E4635E8B5E54}"/>
                  </a:ext>
                </a:extLst>
              </p:cNvPr>
              <p:cNvSpPr/>
              <p:nvPr/>
            </p:nvSpPr>
            <p:spPr bwMode="gray">
              <a:xfrm>
                <a:off x="2545785" y="1891320"/>
                <a:ext cx="1406441" cy="336037"/>
              </a:xfrm>
              <a:prstGeom prst="chevron">
                <a:avLst/>
              </a:prstGeom>
              <a:solidFill>
                <a:srgbClr val="C1C1C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CH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Telefon ISS Service Desk</a:t>
                </a:r>
              </a:p>
            </p:txBody>
          </p:sp>
          <p:sp>
            <p:nvSpPr>
              <p:cNvPr id="10" name="Eingebuchteter Richtungspfeil 9">
                <a:extLst>
                  <a:ext uri="{FF2B5EF4-FFF2-40B4-BE49-F238E27FC236}">
                    <a16:creationId xmlns:a16="http://schemas.microsoft.com/office/drawing/2014/main" id="{EA58B8C2-C2D9-0A47-94A5-32812F34A70E}"/>
                  </a:ext>
                </a:extLst>
              </p:cNvPr>
              <p:cNvSpPr/>
              <p:nvPr/>
            </p:nvSpPr>
            <p:spPr bwMode="gray">
              <a:xfrm>
                <a:off x="3786268" y="1890952"/>
                <a:ext cx="2180695" cy="336037"/>
              </a:xfrm>
              <a:prstGeom prst="chevron">
                <a:avLst/>
              </a:prstGeom>
              <a:solidFill>
                <a:srgbClr val="C1C1C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Daten erfassen</a:t>
                </a:r>
              </a:p>
            </p:txBody>
          </p:sp>
          <p:sp>
            <p:nvSpPr>
              <p:cNvPr id="11" name="Eingebuchteter Richtungspfeil 10">
                <a:extLst>
                  <a:ext uri="{FF2B5EF4-FFF2-40B4-BE49-F238E27FC236}">
                    <a16:creationId xmlns:a16="http://schemas.microsoft.com/office/drawing/2014/main" id="{7303B7E8-DEB2-FC42-9567-27B614A49787}"/>
                  </a:ext>
                </a:extLst>
              </p:cNvPr>
              <p:cNvSpPr/>
              <p:nvPr/>
            </p:nvSpPr>
            <p:spPr bwMode="gray">
              <a:xfrm>
                <a:off x="5812228" y="1890953"/>
                <a:ext cx="1368152" cy="336037"/>
              </a:xfrm>
              <a:prstGeom prst="chevron">
                <a:avLst/>
              </a:prstGeom>
              <a:solidFill>
                <a:srgbClr val="C1C1C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Daten dem Gebäude zuordnen</a:t>
                </a:r>
              </a:p>
            </p:txBody>
          </p:sp>
          <p:sp>
            <p:nvSpPr>
              <p:cNvPr id="12" name="Eingebuchteter Richtungspfeil 11">
                <a:extLst>
                  <a:ext uri="{FF2B5EF4-FFF2-40B4-BE49-F238E27FC236}">
                    <a16:creationId xmlns:a16="http://schemas.microsoft.com/office/drawing/2014/main" id="{FB497272-F2B4-4944-879F-26DDF2C69631}"/>
                  </a:ext>
                </a:extLst>
              </p:cNvPr>
              <p:cNvSpPr/>
              <p:nvPr/>
            </p:nvSpPr>
            <p:spPr bwMode="gray">
              <a:xfrm>
                <a:off x="7023341" y="1885819"/>
                <a:ext cx="1368152" cy="336037"/>
              </a:xfrm>
              <a:prstGeom prst="chevron">
                <a:avLst/>
              </a:prstGeom>
              <a:solidFill>
                <a:srgbClr val="C1C1C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Personal aufbieten</a:t>
                </a:r>
              </a:p>
            </p:txBody>
          </p:sp>
          <p:sp>
            <p:nvSpPr>
              <p:cNvPr id="14" name="Eingebuchteter Richtungspfeil 13">
                <a:extLst>
                  <a:ext uri="{FF2B5EF4-FFF2-40B4-BE49-F238E27FC236}">
                    <a16:creationId xmlns:a16="http://schemas.microsoft.com/office/drawing/2014/main" id="{4CC58BAC-3986-B54D-9BAB-E8BB11273890}"/>
                  </a:ext>
                </a:extLst>
              </p:cNvPr>
              <p:cNvSpPr/>
              <p:nvPr/>
            </p:nvSpPr>
            <p:spPr bwMode="gray">
              <a:xfrm>
                <a:off x="9487529" y="1890953"/>
                <a:ext cx="1368152" cy="336037"/>
              </a:xfrm>
              <a:prstGeom prst="chevron">
                <a:avLst/>
              </a:prstGeom>
              <a:solidFill>
                <a:schemeClr val="bg1"/>
              </a:solidFill>
              <a:ln w="63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Rückmeldung</a:t>
                </a:r>
              </a:p>
            </p:txBody>
          </p:sp>
          <p:sp>
            <p:nvSpPr>
              <p:cNvPr id="17" name="Eingebuchteter Richtungspfeil 16">
                <a:extLst>
                  <a:ext uri="{FF2B5EF4-FFF2-40B4-BE49-F238E27FC236}">
                    <a16:creationId xmlns:a16="http://schemas.microsoft.com/office/drawing/2014/main" id="{47DCBC8B-4D5F-2B42-8E7E-52F7F8600009}"/>
                  </a:ext>
                </a:extLst>
              </p:cNvPr>
              <p:cNvSpPr/>
              <p:nvPr/>
            </p:nvSpPr>
            <p:spPr bwMode="gray">
              <a:xfrm>
                <a:off x="8250976" y="1890953"/>
                <a:ext cx="1368152" cy="336037"/>
              </a:xfrm>
              <a:prstGeom prst="chevron">
                <a:avLst/>
              </a:prstGeom>
              <a:solidFill>
                <a:schemeClr val="bg1"/>
              </a:solidFill>
              <a:ln w="63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heSans Swisscom Light"/>
                    <a:ea typeface="+mn-ea"/>
                    <a:cs typeface="+mn-cs"/>
                  </a:rPr>
                  <a:t>ISS Vor Ort</a:t>
                </a:r>
              </a:p>
            </p:txBody>
          </p: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19B17D28-A83D-6341-9AB4-FC67CA84A29F}"/>
                  </a:ext>
                </a:extLst>
              </p:cNvPr>
              <p:cNvSpPr txBox="1"/>
              <p:nvPr/>
            </p:nvSpPr>
            <p:spPr bwMode="gray">
              <a:xfrm>
                <a:off x="2561754" y="2104538"/>
                <a:ext cx="0" cy="0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noAutofit/>
              </a:bodyPr>
              <a:lstStyle/>
              <a:p>
                <a:pPr marL="180000" marR="0" lvl="0" indent="-18000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endParaRPr>
              </a:p>
            </p:txBody>
          </p:sp>
        </p:grpSp>
      </p:grpSp>
      <p:sp>
        <p:nvSpPr>
          <p:cNvPr id="6" name="Rechteck 5">
            <a:extLst>
              <a:ext uri="{FF2B5EF4-FFF2-40B4-BE49-F238E27FC236}">
                <a16:creationId xmlns:a16="http://schemas.microsoft.com/office/drawing/2014/main" id="{5A66999E-58D3-3049-AC88-1E1D60A764CA}"/>
              </a:ext>
            </a:extLst>
          </p:cNvPr>
          <p:cNvSpPr/>
          <p:nvPr/>
        </p:nvSpPr>
        <p:spPr>
          <a:xfrm>
            <a:off x="8110289" y="5649460"/>
            <a:ext cx="3460958" cy="345922"/>
          </a:xfrm>
          <a:prstGeom prst="rect">
            <a:avLst/>
          </a:prstGeom>
        </p:spPr>
        <p:txBody>
          <a:bodyPr wrap="square" l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=  40 x 10min =  400 min 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1155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97D1D718-4E89-46F7-B90B-FC5B28820C26}"/>
              </a:ext>
            </a:extLst>
          </p:cNvPr>
          <p:cNvGrpSpPr/>
          <p:nvPr/>
        </p:nvGrpSpPr>
        <p:grpSpPr>
          <a:xfrm>
            <a:off x="2113503" y="3336843"/>
            <a:ext cx="3462175" cy="274471"/>
            <a:chOff x="3143672" y="3356992"/>
            <a:chExt cx="5076403" cy="236172"/>
          </a:xfrm>
        </p:grpSpPr>
        <p:cxnSp>
          <p:nvCxnSpPr>
            <p:cNvPr id="43" name="Gerader Verbinder 42">
              <a:extLst>
                <a:ext uri="{FF2B5EF4-FFF2-40B4-BE49-F238E27FC236}">
                  <a16:creationId xmlns:a16="http://schemas.microsoft.com/office/drawing/2014/main" id="{2EA50481-75C8-41CB-826C-AC5FB089CF5A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143672" y="3473528"/>
              <a:ext cx="5076403" cy="0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731C2902-5FC6-BA43-9154-750E66518FA0}"/>
                </a:ext>
              </a:extLst>
            </p:cNvPr>
            <p:cNvSpPr txBox="1"/>
            <p:nvPr/>
          </p:nvSpPr>
          <p:spPr bwMode="gray">
            <a:xfrm>
              <a:off x="5105809" y="3356992"/>
              <a:ext cx="1152128" cy="23617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>
                  <a:ln>
                    <a:noFill/>
                  </a:ln>
                  <a:solidFill>
                    <a:srgbClr val="001155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rPr>
                <a:t>ca. 5 – 10 Sek.</a:t>
              </a:r>
            </a:p>
          </p:txBody>
        </p:sp>
        <p:cxnSp>
          <p:nvCxnSpPr>
            <p:cNvPr id="49" name="Gerader Verbinder 48">
              <a:extLst>
                <a:ext uri="{FF2B5EF4-FFF2-40B4-BE49-F238E27FC236}">
                  <a16:creationId xmlns:a16="http://schemas.microsoft.com/office/drawing/2014/main" id="{42A70A2B-0EAE-49A2-BE2C-82C503B8D682}"/>
                </a:ext>
              </a:extLst>
            </p:cNvPr>
            <p:cNvCxnSpPr/>
            <p:nvPr/>
          </p:nvCxnSpPr>
          <p:spPr bwMode="gray">
            <a:xfrm>
              <a:off x="3143672" y="3365528"/>
              <a:ext cx="0" cy="21600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r Verbinder 50">
              <a:extLst>
                <a:ext uri="{FF2B5EF4-FFF2-40B4-BE49-F238E27FC236}">
                  <a16:creationId xmlns:a16="http://schemas.microsoft.com/office/drawing/2014/main" id="{F9C068DC-4946-44AE-841C-E6FC155BFA8A}"/>
                </a:ext>
              </a:extLst>
            </p:cNvPr>
            <p:cNvCxnSpPr/>
            <p:nvPr/>
          </p:nvCxnSpPr>
          <p:spPr bwMode="gray">
            <a:xfrm>
              <a:off x="8220075" y="3365528"/>
              <a:ext cx="0" cy="21600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6AF8742B-ABAB-490F-A680-E3BEA8D590C4}"/>
              </a:ext>
            </a:extLst>
          </p:cNvPr>
          <p:cNvGrpSpPr/>
          <p:nvPr/>
        </p:nvGrpSpPr>
        <p:grpSpPr>
          <a:xfrm>
            <a:off x="2113503" y="1592067"/>
            <a:ext cx="6780403" cy="366574"/>
            <a:chOff x="3143672" y="3342703"/>
            <a:chExt cx="5076403" cy="238825"/>
          </a:xfrm>
        </p:grpSpPr>
        <p:cxnSp>
          <p:nvCxnSpPr>
            <p:cNvPr id="54" name="Gerader Verbinder 53">
              <a:extLst>
                <a:ext uri="{FF2B5EF4-FFF2-40B4-BE49-F238E27FC236}">
                  <a16:creationId xmlns:a16="http://schemas.microsoft.com/office/drawing/2014/main" id="{9711E6F6-3FFE-42CD-B79B-4AB36D4F23F8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143672" y="3473528"/>
              <a:ext cx="507640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FB54614D-F47A-4134-98FD-808F2A2026DB}"/>
                </a:ext>
              </a:extLst>
            </p:cNvPr>
            <p:cNvSpPr txBox="1"/>
            <p:nvPr/>
          </p:nvSpPr>
          <p:spPr bwMode="gray">
            <a:xfrm>
              <a:off x="5096283" y="3342703"/>
              <a:ext cx="1152128" cy="23617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rPr>
                <a:t> ca. 10 – 20 Min.</a:t>
              </a:r>
              <a:br>
                <a:rPr kumimoji="0" lang="de-DE" sz="12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rPr>
                <a:t>je nach Case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endParaRPr>
            </a:p>
          </p:txBody>
        </p:sp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BAA21DFC-DC4F-4BCA-AF2B-DC1F596F0A24}"/>
                </a:ext>
              </a:extLst>
            </p:cNvPr>
            <p:cNvCxnSpPr/>
            <p:nvPr/>
          </p:nvCxnSpPr>
          <p:spPr bwMode="gray">
            <a:xfrm>
              <a:off x="3143672" y="3365528"/>
              <a:ext cx="0" cy="21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id="{01D7718A-E82C-456E-9415-85CE2666851C}"/>
                </a:ext>
              </a:extLst>
            </p:cNvPr>
            <p:cNvCxnSpPr/>
            <p:nvPr/>
          </p:nvCxnSpPr>
          <p:spPr bwMode="gray">
            <a:xfrm>
              <a:off x="8220075" y="3365528"/>
              <a:ext cx="0" cy="21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Gerader Verbinder 58">
            <a:extLst>
              <a:ext uri="{FF2B5EF4-FFF2-40B4-BE49-F238E27FC236}">
                <a16:creationId xmlns:a16="http://schemas.microsoft.com/office/drawing/2014/main" id="{59F78A43-69F8-40AE-AA72-2C0B9E1FBF8C}"/>
              </a:ext>
            </a:extLst>
          </p:cNvPr>
          <p:cNvCxnSpPr/>
          <p:nvPr/>
        </p:nvCxnSpPr>
        <p:spPr bwMode="gray">
          <a:xfrm>
            <a:off x="8112125" y="5517232"/>
            <a:ext cx="296100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hteck 69">
            <a:extLst>
              <a:ext uri="{FF2B5EF4-FFF2-40B4-BE49-F238E27FC236}">
                <a16:creationId xmlns:a16="http://schemas.microsoft.com/office/drawing/2014/main" id="{0CE7D8A5-32DF-48A6-980F-1C18509344CE}"/>
              </a:ext>
            </a:extLst>
          </p:cNvPr>
          <p:cNvSpPr/>
          <p:nvPr/>
        </p:nvSpPr>
        <p:spPr>
          <a:xfrm>
            <a:off x="8112125" y="6120114"/>
            <a:ext cx="3460958" cy="345922"/>
          </a:xfrm>
          <a:prstGeom prst="rect">
            <a:avLst/>
          </a:prstGeom>
        </p:spPr>
        <p:txBody>
          <a:bodyPr wrap="square" l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1155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t>Signifikanter Wert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1155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2B6EA6BE-633C-444A-9959-23AC0A438240}"/>
              </a:ext>
            </a:extLst>
          </p:cNvPr>
          <p:cNvGrpSpPr/>
          <p:nvPr/>
        </p:nvGrpSpPr>
        <p:grpSpPr>
          <a:xfrm>
            <a:off x="2113503" y="2768834"/>
            <a:ext cx="3656491" cy="513999"/>
            <a:chOff x="1882520" y="2730689"/>
            <a:chExt cx="4381168" cy="513999"/>
          </a:xfrm>
        </p:grpSpPr>
        <p:sp>
          <p:nvSpPr>
            <p:cNvPr id="74" name="Eingebuchteter Richtungspfeil 19">
              <a:extLst>
                <a:ext uri="{FF2B5EF4-FFF2-40B4-BE49-F238E27FC236}">
                  <a16:creationId xmlns:a16="http://schemas.microsoft.com/office/drawing/2014/main" id="{16B99C7F-7542-4D85-9FC9-F09156A12863}"/>
                </a:ext>
              </a:extLst>
            </p:cNvPr>
            <p:cNvSpPr/>
            <p:nvPr/>
          </p:nvSpPr>
          <p:spPr bwMode="gray">
            <a:xfrm>
              <a:off x="1882520" y="2740688"/>
              <a:ext cx="1335360" cy="504000"/>
            </a:xfrm>
            <a:prstGeom prst="chevron">
              <a:avLst/>
            </a:prstGeom>
            <a:solidFill>
              <a:schemeClr val="bg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rPr>
                <a:t>Service Button drücken</a:t>
              </a:r>
            </a:p>
          </p:txBody>
        </p:sp>
        <p:sp>
          <p:nvSpPr>
            <p:cNvPr id="75" name="Eingebuchteter Richtungspfeil 20">
              <a:extLst>
                <a:ext uri="{FF2B5EF4-FFF2-40B4-BE49-F238E27FC236}">
                  <a16:creationId xmlns:a16="http://schemas.microsoft.com/office/drawing/2014/main" id="{28688DBB-4AB7-45E5-8674-AACB7183F358}"/>
                </a:ext>
              </a:extLst>
            </p:cNvPr>
            <p:cNvSpPr/>
            <p:nvPr/>
          </p:nvSpPr>
          <p:spPr bwMode="gray">
            <a:xfrm>
              <a:off x="2949176" y="2740034"/>
              <a:ext cx="1302763" cy="504000"/>
            </a:xfrm>
            <a:prstGeom prst="chevron">
              <a:avLst/>
            </a:prstGeom>
            <a:solidFill>
              <a:schemeClr val="bg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rPr>
                <a:t>Swisscom </a:t>
              </a:r>
              <a:r>
                <a:rPr kumimoji="0" lang="de-DE" sz="9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rPr>
                <a:t>LoRa</a:t>
              </a:r>
              <a:endParaRPr kumimoji="0" lang="de-DE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endParaRPr>
            </a:p>
          </p:txBody>
        </p:sp>
        <p:sp>
          <p:nvSpPr>
            <p:cNvPr id="76" name="Eingebuchteter Richtungspfeil 21">
              <a:extLst>
                <a:ext uri="{FF2B5EF4-FFF2-40B4-BE49-F238E27FC236}">
                  <a16:creationId xmlns:a16="http://schemas.microsoft.com/office/drawing/2014/main" id="{E17CB36F-838B-4F7F-8202-F5CD65D54561}"/>
                </a:ext>
              </a:extLst>
            </p:cNvPr>
            <p:cNvSpPr/>
            <p:nvPr/>
          </p:nvSpPr>
          <p:spPr bwMode="gray">
            <a:xfrm>
              <a:off x="3986116" y="2740547"/>
              <a:ext cx="1302764" cy="504000"/>
            </a:xfrm>
            <a:prstGeom prst="chevron">
              <a:avLst/>
            </a:prstGeom>
            <a:solidFill>
              <a:schemeClr val="bg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rPr>
                <a:t>IoT Plattform</a:t>
              </a:r>
            </a:p>
          </p:txBody>
        </p:sp>
        <p:sp>
          <p:nvSpPr>
            <p:cNvPr id="77" name="Eingebuchteter Richtungspfeil 22">
              <a:extLst>
                <a:ext uri="{FF2B5EF4-FFF2-40B4-BE49-F238E27FC236}">
                  <a16:creationId xmlns:a16="http://schemas.microsoft.com/office/drawing/2014/main" id="{B4E48390-C479-47E5-878D-87592587FE45}"/>
                </a:ext>
              </a:extLst>
            </p:cNvPr>
            <p:cNvSpPr/>
            <p:nvPr/>
          </p:nvSpPr>
          <p:spPr bwMode="gray">
            <a:xfrm>
              <a:off x="5027211" y="2730689"/>
              <a:ext cx="1236477" cy="504000"/>
            </a:xfrm>
            <a:prstGeom prst="chevron">
              <a:avLst/>
            </a:prstGeom>
            <a:solidFill>
              <a:schemeClr val="bg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rPr>
                <a:t>SMS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rPr>
                <a:t>Haus-</a:t>
              </a:r>
              <a:r>
                <a:rPr kumimoji="0" lang="de-CH" sz="9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 Swisscom Light"/>
                  <a:ea typeface="+mn-ea"/>
                  <a:cs typeface="+mn-cs"/>
                </a:rPr>
                <a:t>abwart</a:t>
              </a:r>
              <a:endParaRPr kumimoji="0" lang="de-CH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endParaRPr>
            </a:p>
          </p:txBody>
        </p:sp>
      </p:grpSp>
      <p:pic>
        <p:nvPicPr>
          <p:cNvPr id="44" name="Grafik 43">
            <a:extLst>
              <a:ext uri="{FF2B5EF4-FFF2-40B4-BE49-F238E27FC236}">
                <a16:creationId xmlns:a16="http://schemas.microsoft.com/office/drawing/2014/main" id="{D43C62AA-C3B4-4456-AD7E-B9699991CB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12" t="22437" r="2080" b="28903"/>
          <a:stretch/>
        </p:blipFill>
        <p:spPr>
          <a:xfrm>
            <a:off x="1079098" y="3947644"/>
            <a:ext cx="6708814" cy="253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88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0A62566F-51FC-495B-BA17-95E96DE487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59" t="5382" r="10470" b="443"/>
          <a:stretch/>
        </p:blipFill>
        <p:spPr>
          <a:xfrm>
            <a:off x="4826001" y="0"/>
            <a:ext cx="7366000" cy="6858000"/>
          </a:xfrm>
          <a:prstGeom prst="rect">
            <a:avLst/>
          </a:prstGeom>
        </p:spPr>
      </p:pic>
      <p:graphicFrame>
        <p:nvGraphicFramePr>
          <p:cNvPr id="6" name="Table 15">
            <a:extLst>
              <a:ext uri="{FF2B5EF4-FFF2-40B4-BE49-F238E27FC236}">
                <a16:creationId xmlns:a16="http://schemas.microsoft.com/office/drawing/2014/main" id="{B882EF1D-5728-4EC6-BED8-EC6881E21A21}"/>
              </a:ext>
            </a:extLst>
          </p:cNvPr>
          <p:cNvGraphicFramePr>
            <a:graphicFrameLocks noGrp="1"/>
          </p:cNvGraphicFramePr>
          <p:nvPr/>
        </p:nvGraphicFramePr>
        <p:xfrm>
          <a:off x="1200149" y="1432560"/>
          <a:ext cx="2711451" cy="4506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1451">
                  <a:extLst>
                    <a:ext uri="{9D8B030D-6E8A-4147-A177-3AD203B41FA5}">
                      <a16:colId xmlns:a16="http://schemas.microsoft.com/office/drawing/2014/main" val="91332776"/>
                    </a:ext>
                  </a:extLst>
                </a:gridCol>
              </a:tblGrid>
              <a:tr h="150214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600" b="1">
                          <a:solidFill>
                            <a:schemeClr val="tx1"/>
                          </a:solidFill>
                        </a:rPr>
                        <a:t>Vorher</a:t>
                      </a:r>
                    </a:p>
                    <a:p>
                      <a:pPr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600" b="0">
                          <a:solidFill>
                            <a:schemeClr val="tx1"/>
                          </a:solidFill>
                        </a:rPr>
                        <a:t>Fixe Aktencontainer Leerung alle 3 Wochen</a:t>
                      </a:r>
                    </a:p>
                    <a:p>
                      <a:pPr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600" b="0">
                          <a:solidFill>
                            <a:schemeClr val="tx1"/>
                          </a:solidFill>
                        </a:rPr>
                        <a:t>68 Leerungen für 4 Container</a:t>
                      </a:r>
                      <a:endParaRPr lang="en-GB" sz="16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76707"/>
                  </a:ext>
                </a:extLst>
              </a:tr>
              <a:tr h="15021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TheSans Swisscom Light"/>
                          <a:ea typeface="+mn-ea"/>
                          <a:cs typeface="+mn-cs"/>
                        </a:rPr>
                        <a:t>Heute</a:t>
                      </a:r>
                      <a:endParaRPr kumimoji="0" lang="de-CH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TheSans Swisscom Ligh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CH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TheSans Swisscom Light"/>
                          <a:ea typeface="+mn-ea"/>
                          <a:cs typeface="+mn-cs"/>
                        </a:rPr>
                        <a:t>Leerung nur auf Anfrage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CH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TheSans Swisscom Light"/>
                          <a:ea typeface="+mn-ea"/>
                          <a:cs typeface="+mn-cs"/>
                        </a:rPr>
                        <a:t>34 Leerungen für 4 Container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336569"/>
                  </a:ext>
                </a:extLst>
              </a:tr>
              <a:tr h="15021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TheSans Swisscom Light"/>
                          <a:ea typeface="+mn-ea"/>
                          <a:cs typeface="+mn-cs"/>
                        </a:rPr>
                        <a:t>Einsparung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TheSans Swisscom Light"/>
                          <a:ea typeface="+mn-ea"/>
                          <a:cs typeface="+mn-cs"/>
                        </a:rPr>
                        <a:t>34 eingesparte Leerungen à 15min = 8.75h für 4 Container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TheSans Swisscom Ligh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TheSans Swisscom Ligh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7253855"/>
                  </a:ext>
                </a:extLst>
              </a:tr>
            </a:tbl>
          </a:graphicData>
        </a:graphic>
      </p:graphicFrame>
      <p:graphicFrame>
        <p:nvGraphicFramePr>
          <p:cNvPr id="7" name="Inhaltsplatzhalter 8">
            <a:extLst>
              <a:ext uri="{FF2B5EF4-FFF2-40B4-BE49-F238E27FC236}">
                <a16:creationId xmlns:a16="http://schemas.microsoft.com/office/drawing/2014/main" id="{4F8DDCCF-9581-4115-876D-97402BA9E0D1}"/>
              </a:ext>
            </a:extLst>
          </p:cNvPr>
          <p:cNvGraphicFramePr>
            <a:graphicFrameLocks/>
          </p:cNvGraphicFramePr>
          <p:nvPr/>
        </p:nvGraphicFramePr>
        <p:xfrm>
          <a:off x="-5213308" y="2862819"/>
          <a:ext cx="4946386" cy="164592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922925">
                  <a:extLst>
                    <a:ext uri="{9D8B030D-6E8A-4147-A177-3AD203B41FA5}">
                      <a16:colId xmlns:a16="http://schemas.microsoft.com/office/drawing/2014/main" val="1309229006"/>
                    </a:ext>
                  </a:extLst>
                </a:gridCol>
                <a:gridCol w="2023461">
                  <a:extLst>
                    <a:ext uri="{9D8B030D-6E8A-4147-A177-3AD203B41FA5}">
                      <a16:colId xmlns:a16="http://schemas.microsoft.com/office/drawing/2014/main" val="2692128277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de-CH" sz="1400">
                        <a:effectLst/>
                        <a:latin typeface="+mn-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 indent="0">
                        <a:spcAft>
                          <a:spcPts val="0"/>
                        </a:spcAft>
                      </a:pPr>
                      <a:r>
                        <a:rPr lang="de-CH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Service Anfragen seit Oktober 2019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39966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92075" indent="0">
                        <a:spcAft>
                          <a:spcPts val="0"/>
                        </a:spcAft>
                      </a:pPr>
                      <a:r>
                        <a:rPr lang="de-CH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Aktencontainer Raum 5.26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de-CH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09294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92075" indent="0">
                        <a:spcAft>
                          <a:spcPts val="0"/>
                        </a:spcAft>
                      </a:pPr>
                      <a:r>
                        <a:rPr lang="de-CH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Aktencontainer Raum 5.56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de-CH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492285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92075" indent="0">
                        <a:spcAft>
                          <a:spcPts val="0"/>
                        </a:spcAft>
                      </a:pPr>
                      <a:r>
                        <a:rPr lang="de-CH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Aktencontainer Raum 3.28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de-CH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2709387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92075" indent="0">
                        <a:spcAft>
                          <a:spcPts val="0"/>
                        </a:spcAft>
                      </a:pPr>
                      <a:r>
                        <a:rPr lang="de-CH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Aktencontainer Raum 3.60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de-CH" sz="1800" b="0">
                          <a:effectLst/>
                          <a:latin typeface="+mn-lt"/>
                          <a:ea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95309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4172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593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86706EB-C831-43F6-BEA7-06E9616FB4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33"/>
          <a:stretch/>
        </p:blipFill>
        <p:spPr>
          <a:xfrm>
            <a:off x="0" y="0"/>
            <a:ext cx="12192000" cy="79157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B6E9C8D9-ADCD-4C8A-951F-EE7C7037E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8" y="875679"/>
            <a:ext cx="5112000" cy="1223714"/>
          </a:xfrm>
        </p:spPr>
        <p:txBody>
          <a:bodyPr/>
          <a:lstStyle/>
          <a:p>
            <a:r>
              <a:rPr lang="de-CH">
                <a:solidFill>
                  <a:schemeClr val="bg1"/>
                </a:solidFill>
              </a:rPr>
              <a:t>Personenzähler</a:t>
            </a:r>
          </a:p>
        </p:txBody>
      </p:sp>
      <p:pic>
        <p:nvPicPr>
          <p:cNvPr id="5" name="Picture 27">
            <a:extLst>
              <a:ext uri="{FF2B5EF4-FFF2-40B4-BE49-F238E27FC236}">
                <a16:creationId xmlns:a16="http://schemas.microsoft.com/office/drawing/2014/main" id="{23EB8E1E-B137-4946-BC74-DFBA3BC511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5601" y="360000"/>
            <a:ext cx="342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24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35C733B-EE64-4FBA-98E6-A3A93B1021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9" b="189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Foliennummernplatzhalter 2" hidden="1">
            <a:extLst>
              <a:ext uri="{FF2B5EF4-FFF2-40B4-BE49-F238E27FC236}">
                <a16:creationId xmlns:a16="http://schemas.microsoft.com/office/drawing/2014/main" id="{E26ED5B8-019E-4BA0-B71F-610C3062710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 flipH="1">
            <a:off x="191344" y="6093336"/>
            <a:ext cx="432048" cy="360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FF9B0DE-3FEB-4AA0-B465-B80EF7C1333D}" type="slidenum">
              <a:rPr kumimoji="0" lang="de-CH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eSans Swisscom Ligh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CH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heSans Swisscom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3120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heme/theme1.xml><?xml version="1.0" encoding="utf-8"?>
<a:theme xmlns:a="http://schemas.openxmlformats.org/drawingml/2006/main" name="4_Swisscom Master 16:9">
  <a:themeElements>
    <a:clrScheme name="Swisscom Office">
      <a:dk1>
        <a:srgbClr val="333333"/>
      </a:dk1>
      <a:lt1>
        <a:sysClr val="window" lastClr="FFFFFF"/>
      </a:lt1>
      <a:dk2>
        <a:srgbClr val="DD1122"/>
      </a:dk2>
      <a:lt2>
        <a:srgbClr val="001155"/>
      </a:lt2>
      <a:accent1>
        <a:srgbClr val="001155"/>
      </a:accent1>
      <a:accent2>
        <a:srgbClr val="11AAFF"/>
      </a:accent2>
      <a:accent3>
        <a:srgbClr val="0851DA"/>
      </a:accent3>
      <a:accent4>
        <a:srgbClr val="5C5C5C"/>
      </a:accent4>
      <a:accent5>
        <a:srgbClr val="858585"/>
      </a:accent5>
      <a:accent6>
        <a:srgbClr val="C1C1C1"/>
      </a:accent6>
      <a:hlink>
        <a:srgbClr val="11AAFF"/>
      </a:hlink>
      <a:folHlink>
        <a:srgbClr val="333333"/>
      </a:folHlink>
    </a:clrScheme>
    <a:fontScheme name="Benutzerdefiniert 5">
      <a:majorFont>
        <a:latin typeface="TheSans Swisscom Light"/>
        <a:ea typeface=""/>
        <a:cs typeface=""/>
      </a:majorFont>
      <a:minorFont>
        <a:latin typeface="TheSans Swisscom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lnSpc>
            <a:spcPct val="110000"/>
          </a:lnSpc>
          <a:defRPr sz="16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/>
      <a:bodyPr vert="horz" wrap="none" lIns="0" tIns="0" rIns="0" bIns="0" rtlCol="0">
        <a:noAutofit/>
      </a:bodyPr>
      <a:lstStyle>
        <a:defPPr marL="180000" indent="-180000" algn="l">
          <a:lnSpc>
            <a:spcPct val="110000"/>
          </a:lnSpc>
          <a:buFont typeface="Arial" panose="020B0604020202020204" pitchFamily="34" charset="0"/>
          <a:buChar char="•"/>
          <a:defRPr sz="1600" dirty="0"/>
        </a:defPPr>
      </a:lstStyle>
    </a:txDef>
  </a:objectDefaults>
  <a:extraClrSchemeLst/>
  <a:custClrLst>
    <a:custClr name="Pink">
      <a:srgbClr val="E61E64"/>
    </a:custClr>
    <a:custClr name="Orchid">
      <a:srgbClr val="A63297"/>
    </a:custClr>
    <a:custClr name="Iris">
      <a:srgbClr val="5944C6"/>
    </a:custClr>
    <a:custClr name="Dark Blue">
      <a:srgbClr val="1781E3"/>
    </a:custClr>
    <a:custClr name="Turquoise">
      <a:srgbClr val="0EABA9"/>
    </a:custClr>
    <a:custClr name="Aluminium">
      <a:srgbClr val="DDE3E7"/>
    </a:custClr>
    <a:custClr name="Horizon">
      <a:srgbClr val="EEF3F6"/>
    </a:custClr>
  </a:custClrLst>
  <a:extLst>
    <a:ext uri="{05A4C25C-085E-4340-85A3-A5531E510DB2}">
      <thm15:themeFamily xmlns:thm15="http://schemas.microsoft.com/office/thememl/2012/main" name="Präsentation1" id="{2F9EF0E7-A8CC-4F39-A077-9969231B63D1}" vid="{89E6170D-8E03-455A-8306-EBD9ECA56496}"/>
    </a:ext>
  </a:extLst>
</a:theme>
</file>

<file path=ppt/theme/theme2.xml><?xml version="1.0" encoding="utf-8"?>
<a:theme xmlns:a="http://schemas.openxmlformats.org/drawingml/2006/main" name="8_Swisscom Master 16:9">
  <a:themeElements>
    <a:clrScheme name="Swisscom Office">
      <a:dk1>
        <a:srgbClr val="333333"/>
      </a:dk1>
      <a:lt1>
        <a:sysClr val="window" lastClr="FFFFFF"/>
      </a:lt1>
      <a:dk2>
        <a:srgbClr val="DD1122"/>
      </a:dk2>
      <a:lt2>
        <a:srgbClr val="001155"/>
      </a:lt2>
      <a:accent1>
        <a:srgbClr val="001155"/>
      </a:accent1>
      <a:accent2>
        <a:srgbClr val="11AAFF"/>
      </a:accent2>
      <a:accent3>
        <a:srgbClr val="0851DA"/>
      </a:accent3>
      <a:accent4>
        <a:srgbClr val="5C5C5C"/>
      </a:accent4>
      <a:accent5>
        <a:srgbClr val="858585"/>
      </a:accent5>
      <a:accent6>
        <a:srgbClr val="C1C1C1"/>
      </a:accent6>
      <a:hlink>
        <a:srgbClr val="11AAFF"/>
      </a:hlink>
      <a:folHlink>
        <a:srgbClr val="333333"/>
      </a:folHlink>
    </a:clrScheme>
    <a:fontScheme name="Benutzerdefiniert 5">
      <a:majorFont>
        <a:latin typeface="TheSans Swisscom Light"/>
        <a:ea typeface=""/>
        <a:cs typeface=""/>
      </a:majorFont>
      <a:minorFont>
        <a:latin typeface="TheSans Swisscom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lnSpc>
            <a:spcPct val="110000"/>
          </a:lnSpc>
          <a:defRPr sz="16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/>
      <a:bodyPr vert="horz" wrap="none" lIns="0" tIns="0" rIns="0" bIns="0" rtlCol="0">
        <a:noAutofit/>
      </a:bodyPr>
      <a:lstStyle>
        <a:defPPr marL="180000" indent="-180000" algn="l">
          <a:lnSpc>
            <a:spcPct val="110000"/>
          </a:lnSpc>
          <a:buFont typeface="Arial" panose="020B0604020202020204" pitchFamily="34" charset="0"/>
          <a:buChar char="•"/>
          <a:defRPr sz="1600" dirty="0"/>
        </a:defPPr>
      </a:lstStyle>
    </a:txDef>
  </a:objectDefaults>
  <a:extraClrSchemeLst/>
  <a:custClrLst>
    <a:custClr name="Pink">
      <a:srgbClr val="E61E64"/>
    </a:custClr>
    <a:custClr name="Orchid">
      <a:srgbClr val="A63297"/>
    </a:custClr>
    <a:custClr name="Iris">
      <a:srgbClr val="5944C6"/>
    </a:custClr>
    <a:custClr name="Dark Blue">
      <a:srgbClr val="1781E3"/>
    </a:custClr>
    <a:custClr name="Turquoise">
      <a:srgbClr val="0EABA9"/>
    </a:custClr>
    <a:custClr name="Aluminium">
      <a:srgbClr val="DDE3E7"/>
    </a:custClr>
    <a:custClr name="Horizon">
      <a:srgbClr val="EEF3F6"/>
    </a:custClr>
  </a:custClrLst>
  <a:extLst>
    <a:ext uri="{05A4C25C-085E-4340-85A3-A5531E510DB2}">
      <thm15:themeFamily xmlns:thm15="http://schemas.microsoft.com/office/thememl/2012/main" name="11_Präsentation.potx" id="{8B04F43E-4ED2-480D-9AB4-70735B8497AA}" vid="{F8FF47FA-4167-42B5-A5A0-EC06362344A5}"/>
    </a:ext>
  </a:extLst>
</a:theme>
</file>

<file path=ppt/theme/theme3.xml><?xml version="1.0" encoding="utf-8"?>
<a:theme xmlns:a="http://schemas.openxmlformats.org/drawingml/2006/main" name="Swisscom Master 16:9">
  <a:themeElements>
    <a:clrScheme name="Swisscom Office">
      <a:dk1>
        <a:srgbClr val="333333"/>
      </a:dk1>
      <a:lt1>
        <a:sysClr val="window" lastClr="FFFFFF"/>
      </a:lt1>
      <a:dk2>
        <a:srgbClr val="DD1122"/>
      </a:dk2>
      <a:lt2>
        <a:srgbClr val="001155"/>
      </a:lt2>
      <a:accent1>
        <a:srgbClr val="001155"/>
      </a:accent1>
      <a:accent2>
        <a:srgbClr val="11AAFF"/>
      </a:accent2>
      <a:accent3>
        <a:srgbClr val="0851DA"/>
      </a:accent3>
      <a:accent4>
        <a:srgbClr val="5C5C5C"/>
      </a:accent4>
      <a:accent5>
        <a:srgbClr val="858585"/>
      </a:accent5>
      <a:accent6>
        <a:srgbClr val="C1C1C1"/>
      </a:accent6>
      <a:hlink>
        <a:srgbClr val="11AAFF"/>
      </a:hlink>
      <a:folHlink>
        <a:srgbClr val="333333"/>
      </a:folHlink>
    </a:clrScheme>
    <a:fontScheme name="Benutzerdefiniert 5">
      <a:majorFont>
        <a:latin typeface="TheSans Swisscom Light"/>
        <a:ea typeface=""/>
        <a:cs typeface=""/>
      </a:majorFont>
      <a:minorFont>
        <a:latin typeface="TheSans Swisscom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lnSpc>
            <a:spcPct val="110000"/>
          </a:lnSpc>
          <a:defRPr sz="16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/>
      <a:bodyPr vert="horz" wrap="none" lIns="0" tIns="0" rIns="0" bIns="0" rtlCol="0">
        <a:noAutofit/>
      </a:bodyPr>
      <a:lstStyle>
        <a:defPPr marL="180000" indent="-180000" algn="l">
          <a:lnSpc>
            <a:spcPct val="110000"/>
          </a:lnSpc>
          <a:buFont typeface="Arial" panose="020B0604020202020204" pitchFamily="34" charset="0"/>
          <a:buChar char="•"/>
          <a:defRPr sz="1600" dirty="0"/>
        </a:defPPr>
      </a:lstStyle>
    </a:txDef>
  </a:objectDefaults>
  <a:extraClrSchemeLst/>
  <a:custClrLst>
    <a:custClr name="Pink">
      <a:srgbClr val="E61E64"/>
    </a:custClr>
    <a:custClr name="Orchid">
      <a:srgbClr val="A63297"/>
    </a:custClr>
    <a:custClr name="Iris">
      <a:srgbClr val="5944C6"/>
    </a:custClr>
    <a:custClr name="Dark Blue">
      <a:srgbClr val="1781E3"/>
    </a:custClr>
    <a:custClr name="Turquoise">
      <a:srgbClr val="0EABA9"/>
    </a:custClr>
    <a:custClr name="Aluminium">
      <a:srgbClr val="DDE3E7"/>
    </a:custClr>
    <a:custClr name="Horizon">
      <a:srgbClr val="EEF3F6"/>
    </a:custClr>
  </a:custClrLst>
  <a:extLst>
    <a:ext uri="{05A4C25C-085E-4340-85A3-A5531E510DB2}">
      <thm15:themeFamily xmlns:thm15="http://schemas.microsoft.com/office/thememl/2012/main" name="Präsentation1" id="{2F9EF0E7-A8CC-4F39-A077-9969231B63D1}" vid="{89E6170D-8E03-455A-8306-EBD9ECA56496}"/>
    </a:ext>
  </a:extLst>
</a:theme>
</file>

<file path=ppt/theme/theme4.xml><?xml version="1.0" encoding="utf-8"?>
<a:theme xmlns:a="http://schemas.openxmlformats.org/drawingml/2006/main" name="3_Swisscom Master 16:9">
  <a:themeElements>
    <a:clrScheme name="Swisscom Office">
      <a:dk1>
        <a:srgbClr val="333333"/>
      </a:dk1>
      <a:lt1>
        <a:sysClr val="window" lastClr="FFFFFF"/>
      </a:lt1>
      <a:dk2>
        <a:srgbClr val="DD1122"/>
      </a:dk2>
      <a:lt2>
        <a:srgbClr val="001155"/>
      </a:lt2>
      <a:accent1>
        <a:srgbClr val="001155"/>
      </a:accent1>
      <a:accent2>
        <a:srgbClr val="11AAFF"/>
      </a:accent2>
      <a:accent3>
        <a:srgbClr val="0851DA"/>
      </a:accent3>
      <a:accent4>
        <a:srgbClr val="5C5C5C"/>
      </a:accent4>
      <a:accent5>
        <a:srgbClr val="858585"/>
      </a:accent5>
      <a:accent6>
        <a:srgbClr val="C1C1C1"/>
      </a:accent6>
      <a:hlink>
        <a:srgbClr val="11AAFF"/>
      </a:hlink>
      <a:folHlink>
        <a:srgbClr val="333333"/>
      </a:folHlink>
    </a:clrScheme>
    <a:fontScheme name="Benutzerdefiniert 5">
      <a:majorFont>
        <a:latin typeface="TheSans Swisscom Light"/>
        <a:ea typeface=""/>
        <a:cs typeface=""/>
      </a:majorFont>
      <a:minorFont>
        <a:latin typeface="TheSans Swisscom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lnSpc>
            <a:spcPct val="110000"/>
          </a:lnSpc>
          <a:defRPr sz="16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/>
      <a:bodyPr vert="horz" wrap="none" lIns="0" tIns="0" rIns="0" bIns="0" rtlCol="0">
        <a:noAutofit/>
      </a:bodyPr>
      <a:lstStyle>
        <a:defPPr marL="180000" indent="-180000" algn="l">
          <a:lnSpc>
            <a:spcPct val="110000"/>
          </a:lnSpc>
          <a:buFont typeface="Arial" panose="020B0604020202020204" pitchFamily="34" charset="0"/>
          <a:buChar char="•"/>
          <a:defRPr sz="1600" dirty="0"/>
        </a:defPPr>
      </a:lstStyle>
    </a:txDef>
  </a:objectDefaults>
  <a:extraClrSchemeLst/>
  <a:custClrLst>
    <a:custClr name="Pink">
      <a:srgbClr val="E61E64"/>
    </a:custClr>
    <a:custClr name="Orchid">
      <a:srgbClr val="A63297"/>
    </a:custClr>
    <a:custClr name="Iris">
      <a:srgbClr val="5944C6"/>
    </a:custClr>
    <a:custClr name="Dark Blue">
      <a:srgbClr val="1781E3"/>
    </a:custClr>
    <a:custClr name="Turquoise">
      <a:srgbClr val="0EABA9"/>
    </a:custClr>
    <a:custClr name="Aluminium">
      <a:srgbClr val="DDE3E7"/>
    </a:custClr>
    <a:custClr name="Horizon">
      <a:srgbClr val="EEF3F6"/>
    </a:custClr>
  </a:custClrLst>
  <a:extLst>
    <a:ext uri="{05A4C25C-085E-4340-85A3-A5531E510DB2}">
      <thm15:themeFamily xmlns:thm15="http://schemas.microsoft.com/office/thememl/2012/main" name="11_Präsentation.potx" id="{8B04F43E-4ED2-480D-9AB4-70735B8497AA}" vid="{F8FF47FA-4167-42B5-A5A0-EC06362344A5}"/>
    </a:ext>
  </a:extLst>
</a:theme>
</file>

<file path=ppt/theme/theme5.xml><?xml version="1.0" encoding="utf-8"?>
<a:theme xmlns:a="http://schemas.openxmlformats.org/drawingml/2006/main" name="1_Swisscom Master 16:9">
  <a:themeElements>
    <a:clrScheme name="Swisscom Office">
      <a:dk1>
        <a:srgbClr val="333333"/>
      </a:dk1>
      <a:lt1>
        <a:sysClr val="window" lastClr="FFFFFF"/>
      </a:lt1>
      <a:dk2>
        <a:srgbClr val="DD1122"/>
      </a:dk2>
      <a:lt2>
        <a:srgbClr val="001155"/>
      </a:lt2>
      <a:accent1>
        <a:srgbClr val="001155"/>
      </a:accent1>
      <a:accent2>
        <a:srgbClr val="11AAFF"/>
      </a:accent2>
      <a:accent3>
        <a:srgbClr val="0851DA"/>
      </a:accent3>
      <a:accent4>
        <a:srgbClr val="5C5C5C"/>
      </a:accent4>
      <a:accent5>
        <a:srgbClr val="858585"/>
      </a:accent5>
      <a:accent6>
        <a:srgbClr val="C1C1C1"/>
      </a:accent6>
      <a:hlink>
        <a:srgbClr val="11AAFF"/>
      </a:hlink>
      <a:folHlink>
        <a:srgbClr val="333333"/>
      </a:folHlink>
    </a:clrScheme>
    <a:fontScheme name="Benutzerdefiniert 5">
      <a:majorFont>
        <a:latin typeface="TheSans Swisscom Light"/>
        <a:ea typeface=""/>
        <a:cs typeface=""/>
      </a:majorFont>
      <a:minorFont>
        <a:latin typeface="TheSans Swisscom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lnSpc>
            <a:spcPct val="110000"/>
          </a:lnSpc>
          <a:defRPr sz="16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/>
      <a:bodyPr vert="horz" wrap="none" lIns="0" tIns="0" rIns="0" bIns="0" rtlCol="0">
        <a:noAutofit/>
      </a:bodyPr>
      <a:lstStyle>
        <a:defPPr marL="180000" indent="-180000" algn="l">
          <a:lnSpc>
            <a:spcPct val="110000"/>
          </a:lnSpc>
          <a:buFont typeface="Arial" panose="020B0604020202020204" pitchFamily="34" charset="0"/>
          <a:buChar char="•"/>
          <a:defRPr sz="1600" dirty="0"/>
        </a:defPPr>
      </a:lstStyle>
    </a:txDef>
  </a:objectDefaults>
  <a:extraClrSchemeLst/>
  <a:custClrLst>
    <a:custClr name="Pink">
      <a:srgbClr val="E61E64"/>
    </a:custClr>
    <a:custClr name="Orchid">
      <a:srgbClr val="A63297"/>
    </a:custClr>
    <a:custClr name="Iris">
      <a:srgbClr val="5944C6"/>
    </a:custClr>
    <a:custClr name="Dark Blue">
      <a:srgbClr val="1781E3"/>
    </a:custClr>
    <a:custClr name="Turquoise">
      <a:srgbClr val="0EABA9"/>
    </a:custClr>
    <a:custClr name="Aluminium">
      <a:srgbClr val="DDE3E7"/>
    </a:custClr>
    <a:custClr name="Horizon">
      <a:srgbClr val="EEF3F6"/>
    </a:custClr>
  </a:custClrLst>
  <a:extLst>
    <a:ext uri="{05A4C25C-085E-4340-85A3-A5531E510DB2}">
      <thm15:themeFamily xmlns:thm15="http://schemas.microsoft.com/office/thememl/2012/main" name="Präsentation3" id="{DC4E5BD8-527A-475F-8999-E756DDF78AFC}" vid="{75CDF7D8-087D-4059-B864-7F492EDC2AA9}"/>
    </a:ext>
  </a:extLst>
</a:theme>
</file>

<file path=ppt/theme/theme6.xml><?xml version="1.0" encoding="utf-8"?>
<a:theme xmlns:a="http://schemas.openxmlformats.org/drawingml/2006/main" name="2_Swisscom Master 16:9">
  <a:themeElements>
    <a:clrScheme name="Swisscom Office">
      <a:dk1>
        <a:srgbClr val="333333"/>
      </a:dk1>
      <a:lt1>
        <a:sysClr val="window" lastClr="FFFFFF"/>
      </a:lt1>
      <a:dk2>
        <a:srgbClr val="DD1122"/>
      </a:dk2>
      <a:lt2>
        <a:srgbClr val="001155"/>
      </a:lt2>
      <a:accent1>
        <a:srgbClr val="001155"/>
      </a:accent1>
      <a:accent2>
        <a:srgbClr val="11AAFF"/>
      </a:accent2>
      <a:accent3>
        <a:srgbClr val="0851DA"/>
      </a:accent3>
      <a:accent4>
        <a:srgbClr val="5C5C5C"/>
      </a:accent4>
      <a:accent5>
        <a:srgbClr val="858585"/>
      </a:accent5>
      <a:accent6>
        <a:srgbClr val="C1C1C1"/>
      </a:accent6>
      <a:hlink>
        <a:srgbClr val="11AAFF"/>
      </a:hlink>
      <a:folHlink>
        <a:srgbClr val="333333"/>
      </a:folHlink>
    </a:clrScheme>
    <a:fontScheme name="Benutzerdefiniert 5">
      <a:majorFont>
        <a:latin typeface="TheSans Swisscom Light"/>
        <a:ea typeface=""/>
        <a:cs typeface=""/>
      </a:majorFont>
      <a:minorFont>
        <a:latin typeface="TheSans Swisscom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lnSpc>
            <a:spcPct val="110000"/>
          </a:lnSpc>
          <a:defRPr sz="16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/>
      <a:bodyPr vert="horz" wrap="none" lIns="0" tIns="0" rIns="0" bIns="0" rtlCol="0">
        <a:noAutofit/>
      </a:bodyPr>
      <a:lstStyle>
        <a:defPPr marL="180000" indent="-180000" algn="l">
          <a:lnSpc>
            <a:spcPct val="110000"/>
          </a:lnSpc>
          <a:buFont typeface="Arial" panose="020B0604020202020204" pitchFamily="34" charset="0"/>
          <a:buChar char="•"/>
          <a:defRPr sz="1600" dirty="0"/>
        </a:defPPr>
      </a:lstStyle>
    </a:txDef>
  </a:objectDefaults>
  <a:extraClrSchemeLst/>
  <a:custClrLst>
    <a:custClr name="Pink">
      <a:srgbClr val="E61E64"/>
    </a:custClr>
    <a:custClr name="Orchid">
      <a:srgbClr val="A63297"/>
    </a:custClr>
    <a:custClr name="Iris">
      <a:srgbClr val="5944C6"/>
    </a:custClr>
    <a:custClr name="Dark Blue">
      <a:srgbClr val="1781E3"/>
    </a:custClr>
    <a:custClr name="Turquoise">
      <a:srgbClr val="0EABA9"/>
    </a:custClr>
    <a:custClr name="Aluminium">
      <a:srgbClr val="DDE3E7"/>
    </a:custClr>
    <a:custClr name="Horizon">
      <a:srgbClr val="EEF3F6"/>
    </a:custClr>
  </a:custClrLst>
  <a:extLst>
    <a:ext uri="{05A4C25C-085E-4340-85A3-A5531E510DB2}">
      <thm15:themeFamily xmlns:thm15="http://schemas.microsoft.com/office/thememl/2012/main" name="Präsentation1" id="{2F9EF0E7-A8CC-4F39-A077-9969231B63D1}" vid="{89E6170D-8E03-455A-8306-EBD9ECA56496}"/>
    </a:ext>
  </a:extLst>
</a:theme>
</file>

<file path=ppt/theme/theme7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9E44C261AD144A8D9C71FCF2754F88" ma:contentTypeVersion="14" ma:contentTypeDescription="Ein neues Dokument erstellen." ma:contentTypeScope="" ma:versionID="87319975681a0c0d659aee4a9d8c483b">
  <xsd:schema xmlns:xsd="http://www.w3.org/2001/XMLSchema" xmlns:xs="http://www.w3.org/2001/XMLSchema" xmlns:p="http://schemas.microsoft.com/office/2006/metadata/properties" xmlns:ns3="9bce4d2f-8c3a-4889-b4a2-306be84609fc" xmlns:ns4="937af80a-eec3-49b2-a3e0-793227c27637" targetNamespace="http://schemas.microsoft.com/office/2006/metadata/properties" ma:root="true" ma:fieldsID="8280a23c578c9bd1a1107a641f1f09be" ns3:_="" ns4:_="">
    <xsd:import namespace="9bce4d2f-8c3a-4889-b4a2-306be84609fc"/>
    <xsd:import namespace="937af80a-eec3-49b2-a3e0-793227c2763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3:_dlc_DocId" minOccurs="0"/>
                <xsd:element ref="ns3:_dlc_DocIdUrl" minOccurs="0"/>
                <xsd:element ref="ns3:_dlc_DocIdPersistId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ce4d2f-8c3a-4889-b4a2-306be84609f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Freigabehinweishash" ma:hidden="true" ma:internalName="SharingHintHash" ma:readOnly="true">
      <xsd:simpleType>
        <xsd:restriction base="dms:Text"/>
      </xsd:simpleType>
    </xsd:element>
    <xsd:element name="_dlc_DocId" ma:index="19" nillable="true" ma:displayName="Wert der Dokument-ID" ma:description="Der Wert der diesem Element zugewiesenen Dokument-ID." ma:internalName="_dlc_DocId" ma:readOnly="true">
      <xsd:simpleType>
        <xsd:restriction base="dms:Text"/>
      </xsd:simpleType>
    </xsd:element>
    <xsd:element name="_dlc_DocIdUrl" ma:index="20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1" nillable="true" ma:displayName="Beständige ID" ma:description="ID beim Hinzufügen beibehalten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7af80a-eec3-49b2-a3e0-793227c276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2D1632-9493-4AF4-AF4E-A7F1060B043E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9E82FF6-DF80-4553-B277-77E70892F3A0}">
  <ds:schemaRefs>
    <ds:schemaRef ds:uri="http://schemas.microsoft.com/office/2006/documentManagement/types"/>
    <ds:schemaRef ds:uri="http://purl.org/dc/elements/1.1/"/>
    <ds:schemaRef ds:uri="937af80a-eec3-49b2-a3e0-793227c27637"/>
    <ds:schemaRef ds:uri="http://schemas.microsoft.com/office/2006/metadata/properties"/>
    <ds:schemaRef ds:uri="http://www.w3.org/XML/1998/namespace"/>
    <ds:schemaRef ds:uri="http://purl.org/dc/terms/"/>
    <ds:schemaRef ds:uri="9bce4d2f-8c3a-4889-b4a2-306be84609fc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27377D67-03CD-4616-A19B-A740AB2F0AC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CB6A7AC-1140-421D-B6F8-6DB78C02CF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ce4d2f-8c3a-4889-b4a2-306be84609fc"/>
    <ds:schemaRef ds:uri="937af80a-eec3-49b2-a3e0-793227c276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1207</Words>
  <Application>Microsoft Macintosh PowerPoint</Application>
  <PresentationFormat>Breitbild</PresentationFormat>
  <Paragraphs>339</Paragraphs>
  <Slides>33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33</vt:i4>
      </vt:variant>
    </vt:vector>
  </HeadingPairs>
  <TitlesOfParts>
    <vt:vector size="43" baseType="lpstr">
      <vt:lpstr>Arial</vt:lpstr>
      <vt:lpstr>Bebas Neue</vt:lpstr>
      <vt:lpstr>Calibri</vt:lpstr>
      <vt:lpstr>TheSans Swisscom Light</vt:lpstr>
      <vt:lpstr>4_Swisscom Master 16:9</vt:lpstr>
      <vt:lpstr>8_Swisscom Master 16:9</vt:lpstr>
      <vt:lpstr>Swisscom Master 16:9</vt:lpstr>
      <vt:lpstr>3_Swisscom Master 16:9</vt:lpstr>
      <vt:lpstr>1_Swisscom Master 16:9</vt:lpstr>
      <vt:lpstr>2_Swisscom Master 16:9</vt:lpstr>
      <vt:lpstr>Smart Office</vt:lpstr>
      <vt:lpstr>PowerPoint-Präsentation</vt:lpstr>
      <vt:lpstr>Heutige  Arbeitsplätze</vt:lpstr>
      <vt:lpstr>Wo liegen Ihre Potentiale zur Prozessoptimierung?</vt:lpstr>
      <vt:lpstr>Von Information zu Prozessen  Beispiel: Service Button</vt:lpstr>
      <vt:lpstr>PowerPoint-Präsentation</vt:lpstr>
      <vt:lpstr>PowerPoint-Präsentation</vt:lpstr>
      <vt:lpstr>Personenzähler</vt:lpstr>
      <vt:lpstr>PowerPoint-Präsentation</vt:lpstr>
      <vt:lpstr>Smart Office Visualisierung Flexibler Arbeitsplatz und Sitzungszimmer</vt:lpstr>
      <vt:lpstr>Live-Anzeige der Belegung als Willkommensbildschirm</vt:lpstr>
      <vt:lpstr>PowerPoint-Präsentation</vt:lpstr>
      <vt:lpstr>Behaglichkeits-überprüfung Besteht Handlungsbedarf?</vt:lpstr>
      <vt:lpstr>PowerPoint-Präsentation</vt:lpstr>
      <vt:lpstr>Multisense für Ihren Use Case</vt:lpstr>
      <vt:lpstr>Multisense Demo-Offerte</vt:lpstr>
      <vt:lpstr>Mögliche Bestandteile der Lösung</vt:lpstr>
      <vt:lpstr>Virtueller Check-In als PWC (Progressive Web Applikation)</vt:lpstr>
      <vt:lpstr>Raumbuchungssystem</vt:lpstr>
      <vt:lpstr>Raumbuchungssystem</vt:lpstr>
      <vt:lpstr>Virtueller Service Button PWA App</vt:lpstr>
      <vt:lpstr>Ihr IoT Backend als zentrale Datendrehscheibe zur flexiblen Datenbereitstellung an Systeme unterschiedlichster Anspruchsgruppen.</vt:lpstr>
      <vt:lpstr>Machen Sie jetzt mit uns Ihr Gebäude smarter</vt:lpstr>
      <vt:lpstr>Pricing Swisscom Multisense</vt:lpstr>
      <vt:lpstr>Tischreservation</vt:lpstr>
      <vt:lpstr>Modul: Check-In &amp; Anwesenheitsvisualisierung</vt:lpstr>
      <vt:lpstr>Modul: Microsoft Exchange mit Türschild PLUG&amp;PLAY</vt:lpstr>
      <vt:lpstr>Modul: Infoscreen</vt:lpstr>
      <vt:lpstr>Version SSO nach dem PoC</vt:lpstr>
      <vt:lpstr>Service Buttons Hardware Möglichkeiten</vt:lpstr>
      <vt:lpstr>Raumklima Hardware Möglichkeiten</vt:lpstr>
      <vt:lpstr>Weitere Kundenreferenzen</vt:lpstr>
      <vt:lpstr>Kontakt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Building</dc:title>
  <dc:creator>Bucher Cristina, B2B-CBS-IOT-ISY</dc:creator>
  <cp:lastModifiedBy>Marc Egli</cp:lastModifiedBy>
  <cp:revision>21</cp:revision>
  <dcterms:created xsi:type="dcterms:W3CDTF">2021-05-06T10:50:47Z</dcterms:created>
  <dcterms:modified xsi:type="dcterms:W3CDTF">2025-05-08T17:25:18Z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0x0101003F9E44C261AD144A8D9C71FCF2754F88</vt:lpwstr>
  </property>
</Properties>
</file>